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74" r:id="rId6"/>
    <p:sldId id="270" r:id="rId7"/>
    <p:sldId id="271" r:id="rId8"/>
    <p:sldId id="272" r:id="rId9"/>
    <p:sldId id="273" r:id="rId10"/>
    <p:sldId id="260" r:id="rId11"/>
    <p:sldId id="261" r:id="rId12"/>
    <p:sldId id="276" r:id="rId13"/>
    <p:sldId id="277" r:id="rId14"/>
    <p:sldId id="278" r:id="rId15"/>
    <p:sldId id="262" r:id="rId16"/>
    <p:sldId id="280" r:id="rId17"/>
    <p:sldId id="275" r:id="rId18"/>
    <p:sldId id="279" r:id="rId19"/>
    <p:sldId id="263" r:id="rId20"/>
    <p:sldId id="264" r:id="rId21"/>
    <p:sldId id="265" r:id="rId22"/>
  </p:sldIdLst>
  <p:sldSz cx="9144000" cy="5143500" type="screen16x9"/>
  <p:notesSz cx="6858000" cy="9144000"/>
  <p:embeddedFontLst>
    <p:embeddedFont>
      <p:font typeface="Montserrat"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0c4033f8d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0c4033f8d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1cd7bb48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1cd7bb48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1cd7bb48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1cd7bb48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244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1cd7bb48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1cd7bb48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0970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1cd7bb48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1cd7bb48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530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0c4033f8d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0c4033f8d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0c4033f8d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0c4033f8d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531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1cd7bb48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1cd7bb48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387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1cd7bb48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1cd7bb48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827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18b606cc07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18b606cc0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601cdab4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601cdab4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c2bf8da8b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c2bf8da8b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c2bf8da8be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c2bf8da8be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0c4033f8d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0c4033f8d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c4033f8d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c4033f8d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c4033f8d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c4033f8d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562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c4033f8d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c4033f8d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430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c4033f8d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c4033f8d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023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c4033f8d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c4033f8d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79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c4033f8d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c4033f8d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23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diegomariano.com/react/" TargetMode="Externa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hyperlink" Target="https://diegomariano.com/introducao-ao-node-js/" TargetMode="Externa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markus-gattol.name/ws/mongodb.html" TargetMode="Externa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www.almabetter.com/bytes/articles/mern-stack" TargetMode="Externa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hyperlink" Target="https://www.appvizer.fr/magazine/operations/gestion-de-projet/specifications-techniques" TargetMode="Externa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hyperlink" Target="https://creativecommons.org/licenses/by-nc/3.0/"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diegomariano.com/react/" TargetMode="External"/><Relationship Id="rId11" Type="http://schemas.openxmlformats.org/officeDocument/2006/relationships/hyperlink" Target="https://mechomotive.com/basic-things-you-need-to-know-about-mongodb/" TargetMode="External"/><Relationship Id="rId5" Type="http://schemas.openxmlformats.org/officeDocument/2006/relationships/image" Target="../media/image19.png"/><Relationship Id="rId10" Type="http://schemas.openxmlformats.org/officeDocument/2006/relationships/image" Target="../media/image26.jpg"/><Relationship Id="rId4" Type="http://schemas.openxmlformats.org/officeDocument/2006/relationships/image" Target="../media/image25.png"/><Relationship Id="rId9" Type="http://schemas.openxmlformats.org/officeDocument/2006/relationships/hyperlink" Target="https://diegomariano.com/introducao-ao-node-j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stock.adobe.com/fr/search?k=sommaire" TargetMode="Externa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hyperlink" Target="https://www.ntaskmanager.com/blog/newbies-guide-to-scrum-project-management-101/"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1.jpg"/><Relationship Id="rId5" Type="http://schemas.openxmlformats.org/officeDocument/2006/relationships/hyperlink" Target="https://www.almabetter.com/bytes/articles/mern-stack" TargetMode="External"/><Relationship Id="rId10" Type="http://schemas.openxmlformats.org/officeDocument/2006/relationships/hyperlink" Target="https://aymeric-cucherousset.fr/veille-technologique/" TargetMode="External"/><Relationship Id="rId4" Type="http://schemas.openxmlformats.org/officeDocument/2006/relationships/image" Target="../media/image23.png"/><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2529903" y="1754154"/>
            <a:ext cx="4084193" cy="1635192"/>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 sz="3200" dirty="0">
                <a:solidFill>
                  <a:schemeClr val="dk1"/>
                </a:solidFill>
                <a:latin typeface="Montserrat"/>
                <a:ea typeface="Montserrat"/>
                <a:cs typeface="Montserrat"/>
                <a:sym typeface="Montserrat"/>
              </a:rPr>
              <a:t>PRÉSENTATION de</a:t>
            </a:r>
          </a:p>
          <a:p>
            <a:pPr marL="0" lvl="0" indent="0" rtl="0">
              <a:spcBef>
                <a:spcPts val="0"/>
              </a:spcBef>
              <a:spcAft>
                <a:spcPts val="0"/>
              </a:spcAft>
              <a:buNone/>
            </a:pPr>
            <a:r>
              <a:rPr lang="fr" sz="3200" dirty="0">
                <a:solidFill>
                  <a:schemeClr val="dk1"/>
                </a:solidFill>
                <a:latin typeface="Montserrat"/>
                <a:ea typeface="Montserrat"/>
                <a:cs typeface="Montserrat"/>
                <a:sym typeface="Montserrat"/>
              </a:rPr>
              <a:t>Menu Maker by Qwenta</a:t>
            </a:r>
            <a:br>
              <a:rPr lang="fr" sz="3500" dirty="0">
                <a:solidFill>
                  <a:schemeClr val="dk1"/>
                </a:solidFill>
                <a:latin typeface="Montserrat"/>
                <a:ea typeface="Montserrat"/>
                <a:cs typeface="Montserrat"/>
                <a:sym typeface="Montserrat"/>
              </a:rPr>
            </a:br>
            <a:endParaRPr sz="3100" b="1" dirty="0">
              <a:solidFill>
                <a:schemeClr val="dk1"/>
              </a:solidFill>
              <a:latin typeface="Montserrat"/>
              <a:ea typeface="Montserrat"/>
              <a:cs typeface="Montserrat"/>
              <a:sym typeface="Montserrat"/>
            </a:endParaRPr>
          </a:p>
        </p:txBody>
      </p:sp>
      <p:sp>
        <p:nvSpPr>
          <p:cNvPr id="55" name="Google Shape;55;p13"/>
          <p:cNvSpPr txBox="1"/>
          <p:nvPr/>
        </p:nvSpPr>
        <p:spPr>
          <a:xfrm>
            <a:off x="191375" y="173693"/>
            <a:ext cx="2384700" cy="2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500" dirty="0">
                <a:solidFill>
                  <a:schemeClr val="dk1"/>
                </a:solidFill>
                <a:latin typeface="Montserrat"/>
                <a:ea typeface="Montserrat"/>
                <a:cs typeface="Montserrat"/>
                <a:sym typeface="Montserrat"/>
              </a:rPr>
              <a:t>PATOUÉ Clovis</a:t>
            </a:r>
            <a:br>
              <a:rPr lang="fr" sz="1500" dirty="0">
                <a:solidFill>
                  <a:schemeClr val="dk1"/>
                </a:solidFill>
                <a:latin typeface="Montserrat"/>
                <a:ea typeface="Montserrat"/>
                <a:cs typeface="Montserrat"/>
                <a:sym typeface="Montserrat"/>
              </a:rPr>
            </a:br>
            <a:endParaRPr sz="1500" dirty="0">
              <a:solidFill>
                <a:schemeClr val="dk1"/>
              </a:solidFill>
              <a:latin typeface="Montserrat"/>
              <a:ea typeface="Montserrat"/>
              <a:cs typeface="Montserrat"/>
              <a:sym typeface="Montserrat"/>
            </a:endParaRPr>
          </a:p>
        </p:txBody>
      </p:sp>
      <p:pic>
        <p:nvPicPr>
          <p:cNvPr id="56" name="Google Shape;56;p13"/>
          <p:cNvPicPr preferRelativeResize="0"/>
          <p:nvPr/>
        </p:nvPicPr>
        <p:blipFill>
          <a:blip r:embed="rId3">
            <a:alphaModFix/>
          </a:blip>
          <a:stretch>
            <a:fillRect/>
          </a:stretch>
        </p:blipFill>
        <p:spPr>
          <a:xfrm>
            <a:off x="8469575" y="4802950"/>
            <a:ext cx="674425" cy="340550"/>
          </a:xfrm>
          <a:prstGeom prst="rect">
            <a:avLst/>
          </a:prstGeom>
          <a:noFill/>
          <a:ln>
            <a:noFill/>
          </a:ln>
        </p:spPr>
      </p:pic>
      <p:cxnSp>
        <p:nvCxnSpPr>
          <p:cNvPr id="3" name="Connecteur droit 2">
            <a:extLst>
              <a:ext uri="{FF2B5EF4-FFF2-40B4-BE49-F238E27FC236}">
                <a16:creationId xmlns:a16="http://schemas.microsoft.com/office/drawing/2014/main" id="{2EB40824-7338-DFCB-382B-7389625B573E}"/>
              </a:ext>
            </a:extLst>
          </p:cNvPr>
          <p:cNvCxnSpPr/>
          <p:nvPr/>
        </p:nvCxnSpPr>
        <p:spPr>
          <a:xfrm>
            <a:off x="2285999" y="1340427"/>
            <a:ext cx="0" cy="2673927"/>
          </a:xfrm>
          <a:prstGeom prst="line">
            <a:avLst/>
          </a:prstGeom>
          <a:ln w="76200"/>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fr" sz="2000" dirty="0">
                <a:latin typeface="Montserrat"/>
                <a:ea typeface="Montserrat"/>
                <a:cs typeface="Montserrat"/>
                <a:sym typeface="Montserrat"/>
              </a:rPr>
              <a:t>Méthodologie utilisée</a:t>
            </a:r>
            <a:endParaRPr sz="3000" dirty="0">
              <a:latin typeface="Montserrat"/>
              <a:ea typeface="Montserrat"/>
              <a:cs typeface="Montserrat"/>
              <a:sym typeface="Montserrat"/>
            </a:endParaRPr>
          </a:p>
        </p:txBody>
      </p:sp>
      <p:sp>
        <p:nvSpPr>
          <p:cNvPr id="85" name="Google Shape;85;p17"/>
          <p:cNvSpPr txBox="1">
            <a:spLocks noGrp="1"/>
          </p:cNvSpPr>
          <p:nvPr>
            <p:ph type="body" idx="1"/>
          </p:nvPr>
        </p:nvSpPr>
        <p:spPr>
          <a:xfrm>
            <a:off x="311700" y="1152474"/>
            <a:ext cx="3861157" cy="3991026"/>
          </a:xfrm>
          <a:prstGeom prst="rect">
            <a:avLst/>
          </a:prstGeom>
        </p:spPr>
        <p:txBody>
          <a:bodyPr spcFirstLastPara="1" wrap="square" lIns="91425" tIns="91425" rIns="91425" bIns="91425" anchor="t" anchorCtr="0">
            <a:normAutofit fontScale="85000" lnSpcReduction="10000"/>
          </a:bodyPr>
          <a:lstStyle/>
          <a:p>
            <a:r>
              <a:rPr lang="fr-FR" b="1" dirty="0">
                <a:solidFill>
                  <a:schemeClr val="tx1"/>
                </a:solidFill>
                <a:latin typeface="Montserrat" panose="00000500000000000000" pitchFamily="2" charset="0"/>
              </a:rPr>
              <a:t>Méthodologie Agile &amp; Scrum</a:t>
            </a:r>
          </a:p>
          <a:p>
            <a:pPr marL="114300" indent="0">
              <a:buNone/>
            </a:pPr>
            <a:r>
              <a:rPr lang="fr-FR" sz="1500" b="1" dirty="0">
                <a:solidFill>
                  <a:schemeClr val="tx1"/>
                </a:solidFill>
                <a:latin typeface="Montserrat" panose="00000500000000000000" pitchFamily="2" charset="0"/>
              </a:rPr>
              <a:t>Agile</a:t>
            </a:r>
            <a:r>
              <a:rPr lang="fr-FR" sz="1500" dirty="0">
                <a:solidFill>
                  <a:schemeClr val="tx1"/>
                </a:solidFill>
                <a:latin typeface="Montserrat" panose="00000500000000000000" pitchFamily="2" charset="0"/>
              </a:rPr>
              <a:t> : Cadre de gestion de projet axé sur la flexibilité et l'amélioration continue.</a:t>
            </a:r>
          </a:p>
          <a:p>
            <a:pPr marL="114300" indent="0">
              <a:buNone/>
            </a:pPr>
            <a:r>
              <a:rPr lang="fr-FR" sz="1500" b="1" dirty="0">
                <a:solidFill>
                  <a:schemeClr val="tx1"/>
                </a:solidFill>
                <a:latin typeface="Montserrat" panose="00000500000000000000" pitchFamily="2" charset="0"/>
              </a:rPr>
              <a:t>Scrum</a:t>
            </a:r>
            <a:r>
              <a:rPr lang="fr-FR" sz="1500" dirty="0">
                <a:solidFill>
                  <a:schemeClr val="tx1"/>
                </a:solidFill>
                <a:latin typeface="Montserrat" panose="00000500000000000000" pitchFamily="2" charset="0"/>
              </a:rPr>
              <a:t> : Une des méthodes Agile, structurée en cycles appelés </a:t>
            </a:r>
            <a:r>
              <a:rPr lang="fr-FR" sz="1500" b="1" dirty="0">
                <a:solidFill>
                  <a:schemeClr val="tx1"/>
                </a:solidFill>
                <a:latin typeface="Montserrat" panose="00000500000000000000" pitchFamily="2" charset="0"/>
              </a:rPr>
              <a:t>sprints</a:t>
            </a:r>
            <a:r>
              <a:rPr lang="fr-FR" sz="1500" dirty="0">
                <a:solidFill>
                  <a:schemeClr val="tx1"/>
                </a:solidFill>
                <a:latin typeface="Montserrat" panose="00000500000000000000" pitchFamily="2" charset="0"/>
              </a:rPr>
              <a:t>.</a:t>
            </a:r>
          </a:p>
          <a:p>
            <a:r>
              <a:rPr lang="fr-FR" sz="1500" b="1" dirty="0">
                <a:solidFill>
                  <a:schemeClr val="tx1"/>
                </a:solidFill>
                <a:latin typeface="Montserrat" panose="00000500000000000000" pitchFamily="2" charset="0"/>
              </a:rPr>
              <a:t>Sprints</a:t>
            </a:r>
          </a:p>
          <a:p>
            <a:pPr marL="114300" indent="0">
              <a:buNone/>
            </a:pPr>
            <a:r>
              <a:rPr lang="fr-FR" sz="1500" b="1" dirty="0">
                <a:solidFill>
                  <a:schemeClr val="tx1"/>
                </a:solidFill>
                <a:latin typeface="Montserrat" panose="00000500000000000000" pitchFamily="2" charset="0"/>
              </a:rPr>
              <a:t>Durée</a:t>
            </a:r>
            <a:r>
              <a:rPr lang="fr-FR" sz="1500" dirty="0">
                <a:solidFill>
                  <a:schemeClr val="tx1"/>
                </a:solidFill>
                <a:latin typeface="Montserrat" panose="00000500000000000000" pitchFamily="2" charset="0"/>
              </a:rPr>
              <a:t> : 2 à 4 semaines, fixes pour chaque partie du projet.</a:t>
            </a:r>
          </a:p>
          <a:p>
            <a:pPr marL="114300" indent="0">
              <a:buNone/>
            </a:pPr>
            <a:endParaRPr lang="fr-FR" sz="1500" dirty="0">
              <a:solidFill>
                <a:schemeClr val="tx1"/>
              </a:solidFill>
              <a:latin typeface="Montserrat" panose="00000500000000000000" pitchFamily="2" charset="0"/>
            </a:endParaRPr>
          </a:p>
          <a:p>
            <a:pPr marL="114300" indent="0">
              <a:buNone/>
            </a:pPr>
            <a:r>
              <a:rPr lang="fr-FR" sz="1500" dirty="0">
                <a:solidFill>
                  <a:schemeClr val="tx1"/>
                </a:solidFill>
                <a:latin typeface="Montserrat" panose="00000500000000000000" pitchFamily="2" charset="0"/>
              </a:rPr>
              <a:t>Les fonctionnalités de base pourront être mises en place rapidement, permettant des retours immédiats.</a:t>
            </a:r>
          </a:p>
          <a:p>
            <a:pPr marL="114300" indent="0">
              <a:buNone/>
            </a:pPr>
            <a:endParaRPr lang="fr-FR" sz="1500" dirty="0">
              <a:solidFill>
                <a:schemeClr val="tx1"/>
              </a:solidFill>
              <a:latin typeface="Montserrat" panose="00000500000000000000" pitchFamily="2" charset="0"/>
            </a:endParaRPr>
          </a:p>
          <a:p>
            <a:pPr marL="114300" indent="0">
              <a:buNone/>
            </a:pPr>
            <a:r>
              <a:rPr lang="fr-FR" sz="1500" dirty="0">
                <a:solidFill>
                  <a:schemeClr val="tx1"/>
                </a:solidFill>
                <a:latin typeface="Montserrat" panose="00000500000000000000" pitchFamily="2" charset="0"/>
              </a:rPr>
              <a:t> Les </a:t>
            </a:r>
            <a:r>
              <a:rPr lang="fr-FR" sz="1500" b="1" dirty="0">
                <a:solidFill>
                  <a:schemeClr val="tx1"/>
                </a:solidFill>
                <a:latin typeface="Montserrat" panose="00000500000000000000" pitchFamily="2" charset="0"/>
              </a:rPr>
              <a:t>sprints</a:t>
            </a:r>
            <a:r>
              <a:rPr lang="fr-FR" sz="1500" dirty="0">
                <a:solidFill>
                  <a:schemeClr val="tx1"/>
                </a:solidFill>
                <a:latin typeface="Montserrat" panose="00000500000000000000" pitchFamily="2" charset="0"/>
              </a:rPr>
              <a:t> suivants intègrent ces retours et ajoutent des fonctionnalités secondaires, assurant un produit final plus aligné avec les besoins réels des utilisateurs.</a:t>
            </a:r>
            <a:endParaRPr sz="1500" dirty="0">
              <a:solidFill>
                <a:schemeClr val="tx1"/>
              </a:solidFill>
              <a:latin typeface="Montserrat" panose="00000500000000000000" pitchFamily="2" charset="0"/>
              <a:ea typeface="Montserrat"/>
              <a:cs typeface="Montserrat"/>
              <a:sym typeface="Montserrat"/>
            </a:endParaRPr>
          </a:p>
        </p:txBody>
      </p:sp>
      <p:sp>
        <p:nvSpPr>
          <p:cNvPr id="86" name="Google Shape;86;p17"/>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7" name="Google Shape;87;p17"/>
          <p:cNvPicPr preferRelativeResize="0"/>
          <p:nvPr/>
        </p:nvPicPr>
        <p:blipFill>
          <a:blip r:embed="rId3">
            <a:alphaModFix/>
          </a:blip>
          <a:stretch>
            <a:fillRect/>
          </a:stretch>
        </p:blipFill>
        <p:spPr>
          <a:xfrm>
            <a:off x="8469575" y="4802950"/>
            <a:ext cx="674425" cy="340550"/>
          </a:xfrm>
          <a:prstGeom prst="rect">
            <a:avLst/>
          </a:prstGeom>
          <a:noFill/>
          <a:ln>
            <a:noFill/>
          </a:ln>
        </p:spPr>
      </p:pic>
      <p:pic>
        <p:nvPicPr>
          <p:cNvPr id="12" name="Image 11" descr="Une image contenant texte, capture d’écran, dessin humoristique, Graphique&#10;&#10;Description générée automatiquement">
            <a:extLst>
              <a:ext uri="{FF2B5EF4-FFF2-40B4-BE49-F238E27FC236}">
                <a16:creationId xmlns:a16="http://schemas.microsoft.com/office/drawing/2014/main" id="{140D49EC-9972-E668-81E7-0709C12B16FB}"/>
              </a:ext>
            </a:extLst>
          </p:cNvPr>
          <p:cNvPicPr>
            <a:picLocks noChangeAspect="1"/>
          </p:cNvPicPr>
          <p:nvPr/>
        </p:nvPicPr>
        <p:blipFill>
          <a:blip r:embed="rId4"/>
          <a:stretch>
            <a:fillRect/>
          </a:stretch>
        </p:blipFill>
        <p:spPr>
          <a:xfrm>
            <a:off x="4172857" y="1017725"/>
            <a:ext cx="4875749" cy="2307322"/>
          </a:xfrm>
          <a:prstGeom prst="rect">
            <a:avLst/>
          </a:prstGeom>
        </p:spPr>
      </p:pic>
      <p:sp>
        <p:nvSpPr>
          <p:cNvPr id="13" name="ZoneTexte 12">
            <a:extLst>
              <a:ext uri="{FF2B5EF4-FFF2-40B4-BE49-F238E27FC236}">
                <a16:creationId xmlns:a16="http://schemas.microsoft.com/office/drawing/2014/main" id="{C0F57BAD-3480-8AEA-799E-B454CFBEC4EC}"/>
              </a:ext>
            </a:extLst>
          </p:cNvPr>
          <p:cNvSpPr txBox="1"/>
          <p:nvPr/>
        </p:nvSpPr>
        <p:spPr>
          <a:xfrm>
            <a:off x="5068007" y="3325047"/>
            <a:ext cx="3189427" cy="230832"/>
          </a:xfrm>
          <a:prstGeom prst="rect">
            <a:avLst/>
          </a:prstGeom>
          <a:noFill/>
        </p:spPr>
        <p:txBody>
          <a:bodyPr wrap="square" rtlCol="0">
            <a:spAutoFit/>
          </a:bodyPr>
          <a:lstStyle/>
          <a:p>
            <a:r>
              <a:rPr lang="fr-FR" sz="900" b="0" i="0" dirty="0">
                <a:solidFill>
                  <a:schemeClr val="tx1"/>
                </a:solidFill>
                <a:effectLst/>
                <a:highlight>
                  <a:srgbClr val="FFFFFF"/>
                </a:highlight>
                <a:latin typeface="FreightTextPro"/>
              </a:rPr>
              <a:t>Le fonctionnement de la méthode Scrum – image de TULEAP</a:t>
            </a:r>
            <a:endParaRPr lang="fr-FR" sz="900"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a:lnSpc>
                <a:spcPct val="115000"/>
              </a:lnSpc>
              <a:spcAft>
                <a:spcPts val="1200"/>
              </a:spcAft>
            </a:pPr>
            <a:r>
              <a:rPr lang="fr-FR" sz="2000" dirty="0">
                <a:solidFill>
                  <a:srgbClr val="0D0D0D"/>
                </a:solidFill>
                <a:highlight>
                  <a:srgbClr val="FFFFFF"/>
                </a:highlight>
                <a:latin typeface="Montserrat"/>
                <a:ea typeface="Montserrat"/>
                <a:cs typeface="Montserrat"/>
                <a:sym typeface="Montserrat"/>
              </a:rPr>
              <a:t>Choix des technologies </a:t>
            </a:r>
            <a:r>
              <a:rPr lang="fr" sz="2000" dirty="0">
                <a:latin typeface="Montserrat"/>
                <a:ea typeface="Montserrat"/>
                <a:cs typeface="Montserrat"/>
                <a:sym typeface="Montserrat"/>
              </a:rPr>
              <a:t>- Frontend</a:t>
            </a:r>
            <a:endParaRPr sz="3000" dirty="0">
              <a:latin typeface="Montserrat"/>
              <a:ea typeface="Montserrat"/>
              <a:cs typeface="Montserrat"/>
              <a:sym typeface="Montserrat"/>
            </a:endParaRPr>
          </a:p>
        </p:txBody>
      </p:sp>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95" name="Google Shape;95;p18"/>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6" name="Google Shape;96;p18"/>
          <p:cNvPicPr preferRelativeResize="0"/>
          <p:nvPr/>
        </p:nvPicPr>
        <p:blipFill>
          <a:blip r:embed="rId3">
            <a:alphaModFix/>
          </a:blip>
          <a:stretch>
            <a:fillRect/>
          </a:stretch>
        </p:blipFill>
        <p:spPr>
          <a:xfrm>
            <a:off x="8469575" y="4802950"/>
            <a:ext cx="674425" cy="340550"/>
          </a:xfrm>
          <a:prstGeom prst="rect">
            <a:avLst/>
          </a:prstGeom>
          <a:noFill/>
          <a:ln>
            <a:noFill/>
          </a:ln>
        </p:spPr>
      </p:pic>
      <p:pic>
        <p:nvPicPr>
          <p:cNvPr id="3" name="Image 2" descr="Une image contenant Graphique, Police, graphisme, logo&#10;&#10;Description générée automatiquement">
            <a:extLst>
              <a:ext uri="{FF2B5EF4-FFF2-40B4-BE49-F238E27FC236}">
                <a16:creationId xmlns:a16="http://schemas.microsoft.com/office/drawing/2014/main" id="{A537DED6-60AC-B42E-BB02-8D55A00DF36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80544" y="1906796"/>
            <a:ext cx="1866772" cy="1799931"/>
          </a:xfrm>
          <a:prstGeom prst="rect">
            <a:avLst/>
          </a:prstGeom>
        </p:spPr>
      </p:pic>
      <p:sp>
        <p:nvSpPr>
          <p:cNvPr id="5" name="ZoneTexte 4">
            <a:extLst>
              <a:ext uri="{FF2B5EF4-FFF2-40B4-BE49-F238E27FC236}">
                <a16:creationId xmlns:a16="http://schemas.microsoft.com/office/drawing/2014/main" id="{0F0770C1-AED9-07C4-1406-5FCC7AC54CE1}"/>
              </a:ext>
            </a:extLst>
          </p:cNvPr>
          <p:cNvSpPr txBox="1"/>
          <p:nvPr/>
        </p:nvSpPr>
        <p:spPr>
          <a:xfrm>
            <a:off x="3924144" y="2106289"/>
            <a:ext cx="4490792" cy="1600438"/>
          </a:xfrm>
          <a:prstGeom prst="rect">
            <a:avLst/>
          </a:prstGeom>
          <a:noFill/>
        </p:spPr>
        <p:txBody>
          <a:bodyPr wrap="square" rtlCol="0">
            <a:spAutoFit/>
          </a:bodyPr>
          <a:lstStyle/>
          <a:p>
            <a:r>
              <a:rPr lang="fr-FR" dirty="0" err="1">
                <a:latin typeface="Montserrat" pitchFamily="2" charset="0"/>
              </a:rPr>
              <a:t>React</a:t>
            </a:r>
            <a:r>
              <a:rPr lang="fr-FR" dirty="0">
                <a:latin typeface="Montserrat" pitchFamily="2" charset="0"/>
              </a:rPr>
              <a:t> est une bibliothèque JavaScript développée par Facebook, permettant de créer des interfaces utilisateur interactives et réactives. Elle favorise la construction de composants réutilisables, rendant le développement d'applications web plus rapide et modulable.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fr-FR" sz="2000" dirty="0">
                <a:solidFill>
                  <a:srgbClr val="0D0D0D"/>
                </a:solidFill>
                <a:highlight>
                  <a:srgbClr val="FFFFFF"/>
                </a:highlight>
                <a:latin typeface="Montserrat"/>
                <a:ea typeface="Montserrat"/>
                <a:cs typeface="Montserrat"/>
                <a:sym typeface="Montserrat"/>
              </a:rPr>
              <a:t>Choix des technologies </a:t>
            </a:r>
            <a:r>
              <a:rPr lang="fr" sz="2000" dirty="0">
                <a:latin typeface="Montserrat"/>
                <a:ea typeface="Montserrat"/>
                <a:cs typeface="Montserrat"/>
                <a:sym typeface="Montserrat"/>
              </a:rPr>
              <a:t>- Backend</a:t>
            </a:r>
            <a:endParaRPr sz="3000" dirty="0">
              <a:latin typeface="Montserrat"/>
              <a:ea typeface="Montserrat"/>
              <a:cs typeface="Montserrat"/>
              <a:sym typeface="Montserrat"/>
            </a:endParaRPr>
          </a:p>
        </p:txBody>
      </p:sp>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95" name="Google Shape;95;p18"/>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6" name="Google Shape;96;p18"/>
          <p:cNvPicPr preferRelativeResize="0"/>
          <p:nvPr/>
        </p:nvPicPr>
        <p:blipFill>
          <a:blip r:embed="rId3">
            <a:alphaModFix/>
          </a:blip>
          <a:stretch>
            <a:fillRect/>
          </a:stretch>
        </p:blipFill>
        <p:spPr>
          <a:xfrm>
            <a:off x="8469575" y="4802950"/>
            <a:ext cx="674425" cy="340550"/>
          </a:xfrm>
          <a:prstGeom prst="rect">
            <a:avLst/>
          </a:prstGeom>
          <a:noFill/>
          <a:ln>
            <a:noFill/>
          </a:ln>
        </p:spPr>
      </p:pic>
      <p:pic>
        <p:nvPicPr>
          <p:cNvPr id="8" name="Image 7" descr="Une image contenant capture d’écran, Graphique, Caractère coloré, conception&#10;&#10;Description générée automatiquement">
            <a:extLst>
              <a:ext uri="{FF2B5EF4-FFF2-40B4-BE49-F238E27FC236}">
                <a16:creationId xmlns:a16="http://schemas.microsoft.com/office/drawing/2014/main" id="{86B7BF90-FC10-920D-5BB4-2F4C8C5A2C3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06581" y="1354127"/>
            <a:ext cx="2309966" cy="1411276"/>
          </a:xfrm>
          <a:prstGeom prst="rect">
            <a:avLst/>
          </a:prstGeom>
        </p:spPr>
      </p:pic>
      <p:pic>
        <p:nvPicPr>
          <p:cNvPr id="14" name="Image 13" descr="Une image contenant texte, Police, logo, Graphique">
            <a:extLst>
              <a:ext uri="{FF2B5EF4-FFF2-40B4-BE49-F238E27FC236}">
                <a16:creationId xmlns:a16="http://schemas.microsoft.com/office/drawing/2014/main" id="{0854ACE8-3767-5503-6427-FFF7EDCCEDD4}"/>
              </a:ext>
            </a:extLst>
          </p:cNvPr>
          <p:cNvPicPr>
            <a:picLocks noChangeAspect="1"/>
          </p:cNvPicPr>
          <p:nvPr/>
        </p:nvPicPr>
        <p:blipFill rotWithShape="1">
          <a:blip r:embed="rId6"/>
          <a:srcRect l="1915" t="2502" r="1726" b="2712"/>
          <a:stretch/>
        </p:blipFill>
        <p:spPr>
          <a:xfrm>
            <a:off x="616527" y="3157599"/>
            <a:ext cx="3276600" cy="1411276"/>
          </a:xfrm>
          <a:prstGeom prst="rect">
            <a:avLst/>
          </a:prstGeom>
        </p:spPr>
      </p:pic>
      <p:sp>
        <p:nvSpPr>
          <p:cNvPr id="15" name="ZoneTexte 14">
            <a:extLst>
              <a:ext uri="{FF2B5EF4-FFF2-40B4-BE49-F238E27FC236}">
                <a16:creationId xmlns:a16="http://schemas.microsoft.com/office/drawing/2014/main" id="{DC7FDD7D-67F1-3531-8B8F-559777E5E8A5}"/>
              </a:ext>
            </a:extLst>
          </p:cNvPr>
          <p:cNvSpPr txBox="1"/>
          <p:nvPr/>
        </p:nvSpPr>
        <p:spPr>
          <a:xfrm>
            <a:off x="4326673" y="1274935"/>
            <a:ext cx="3717073" cy="1569660"/>
          </a:xfrm>
          <a:prstGeom prst="rect">
            <a:avLst/>
          </a:prstGeom>
          <a:noFill/>
        </p:spPr>
        <p:txBody>
          <a:bodyPr wrap="square" rtlCol="0">
            <a:spAutoFit/>
          </a:bodyPr>
          <a:lstStyle/>
          <a:p>
            <a:r>
              <a:rPr lang="fr-FR" sz="1200" dirty="0">
                <a:latin typeface="Montserrat" pitchFamily="2" charset="0"/>
              </a:rPr>
              <a:t>Node.js est une plateforme JavaScript côté serveur qui permet d'exécuter du code JavaScript en dehors d'un navigateur. </a:t>
            </a:r>
            <a:r>
              <a:rPr lang="fr-FR" sz="1200">
                <a:latin typeface="Montserrat" pitchFamily="2" charset="0"/>
              </a:rPr>
              <a:t>Conçu pour créer des applications réseau rapides et évolutives, Node.js utilise un modèle événementiel non-bloquant qui le rend idéal pour les applications en temps réel et à forte charge.</a:t>
            </a:r>
            <a:endParaRPr lang="fr-FR" sz="1200" dirty="0">
              <a:latin typeface="Montserrat" pitchFamily="2" charset="0"/>
            </a:endParaRPr>
          </a:p>
        </p:txBody>
      </p:sp>
      <p:sp>
        <p:nvSpPr>
          <p:cNvPr id="16" name="ZoneTexte 15">
            <a:extLst>
              <a:ext uri="{FF2B5EF4-FFF2-40B4-BE49-F238E27FC236}">
                <a16:creationId xmlns:a16="http://schemas.microsoft.com/office/drawing/2014/main" id="{FCC016E8-26EE-1C02-1452-F3A6DE98846F}"/>
              </a:ext>
            </a:extLst>
          </p:cNvPr>
          <p:cNvSpPr txBox="1"/>
          <p:nvPr/>
        </p:nvSpPr>
        <p:spPr>
          <a:xfrm>
            <a:off x="4326673" y="3079975"/>
            <a:ext cx="3717073" cy="1569660"/>
          </a:xfrm>
          <a:prstGeom prst="rect">
            <a:avLst/>
          </a:prstGeom>
          <a:noFill/>
        </p:spPr>
        <p:txBody>
          <a:bodyPr wrap="square" rtlCol="0">
            <a:spAutoFit/>
          </a:bodyPr>
          <a:lstStyle/>
          <a:p>
            <a:endParaRPr lang="fr-FR" sz="1200">
              <a:latin typeface="Montserrat" pitchFamily="2" charset="0"/>
            </a:endParaRPr>
          </a:p>
          <a:p>
            <a:r>
              <a:rPr lang="fr-FR" sz="1200">
                <a:latin typeface="Montserrat" pitchFamily="2" charset="0"/>
              </a:rPr>
              <a:t>Express.js est un framework web minimaliste pour Node.js, conçu pour simplifier la création d'applications web et d'API. Il offre une structure légère et flexible pour gérer les requêtes HTTP, les middlewares, et les routes, facilitant ainsi le développement d'applications web robustes et évolutives.</a:t>
            </a:r>
          </a:p>
        </p:txBody>
      </p:sp>
    </p:spTree>
    <p:extLst>
      <p:ext uri="{BB962C8B-B14F-4D97-AF65-F5344CB8AC3E}">
        <p14:creationId xmlns:p14="http://schemas.microsoft.com/office/powerpoint/2010/main" val="2410786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fr-FR" sz="2000" dirty="0">
                <a:solidFill>
                  <a:srgbClr val="0D0D0D"/>
                </a:solidFill>
                <a:highlight>
                  <a:srgbClr val="FFFFFF"/>
                </a:highlight>
                <a:latin typeface="Montserrat"/>
                <a:ea typeface="Montserrat"/>
                <a:cs typeface="Montserrat"/>
                <a:sym typeface="Montserrat"/>
              </a:rPr>
              <a:t>Choix des technologies </a:t>
            </a:r>
            <a:r>
              <a:rPr lang="fr" sz="2000" dirty="0">
                <a:latin typeface="Montserrat"/>
                <a:ea typeface="Montserrat"/>
                <a:cs typeface="Montserrat"/>
                <a:sym typeface="Montserrat"/>
              </a:rPr>
              <a:t>- Base de donnée</a:t>
            </a:r>
            <a:endParaRPr sz="3000" dirty="0">
              <a:latin typeface="Montserrat"/>
              <a:ea typeface="Montserrat"/>
              <a:cs typeface="Montserrat"/>
              <a:sym typeface="Montserrat"/>
            </a:endParaRPr>
          </a:p>
        </p:txBody>
      </p:sp>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95" name="Google Shape;95;p18"/>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6" name="Google Shape;96;p18"/>
          <p:cNvPicPr preferRelativeResize="0"/>
          <p:nvPr/>
        </p:nvPicPr>
        <p:blipFill>
          <a:blip r:embed="rId3">
            <a:alphaModFix/>
          </a:blip>
          <a:stretch>
            <a:fillRect/>
          </a:stretch>
        </p:blipFill>
        <p:spPr>
          <a:xfrm>
            <a:off x="8469575" y="4802950"/>
            <a:ext cx="674425" cy="340550"/>
          </a:xfrm>
          <a:prstGeom prst="rect">
            <a:avLst/>
          </a:prstGeom>
          <a:noFill/>
          <a:ln>
            <a:noFill/>
          </a:ln>
        </p:spPr>
      </p:pic>
      <p:pic>
        <p:nvPicPr>
          <p:cNvPr id="3" name="Image 2" descr="Une image contenant Police, Graphique, logo, graphisme&#10;&#10;Description générée automatiquement">
            <a:extLst>
              <a:ext uri="{FF2B5EF4-FFF2-40B4-BE49-F238E27FC236}">
                <a16:creationId xmlns:a16="http://schemas.microsoft.com/office/drawing/2014/main" id="{E7F65B4F-02E8-7D25-0C17-51AD1D72440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12422" y="2111718"/>
            <a:ext cx="3809524" cy="1269841"/>
          </a:xfrm>
          <a:prstGeom prst="rect">
            <a:avLst/>
          </a:prstGeom>
        </p:spPr>
      </p:pic>
      <p:sp>
        <p:nvSpPr>
          <p:cNvPr id="5" name="ZoneTexte 4">
            <a:extLst>
              <a:ext uri="{FF2B5EF4-FFF2-40B4-BE49-F238E27FC236}">
                <a16:creationId xmlns:a16="http://schemas.microsoft.com/office/drawing/2014/main" id="{A932E803-86F5-30D4-5D5D-E6F1B512C09C}"/>
              </a:ext>
            </a:extLst>
          </p:cNvPr>
          <p:cNvSpPr txBox="1"/>
          <p:nvPr/>
        </p:nvSpPr>
        <p:spPr>
          <a:xfrm>
            <a:off x="4899102" y="1940312"/>
            <a:ext cx="3508918" cy="1754326"/>
          </a:xfrm>
          <a:prstGeom prst="rect">
            <a:avLst/>
          </a:prstGeom>
          <a:noFill/>
        </p:spPr>
        <p:txBody>
          <a:bodyPr wrap="square" rtlCol="0">
            <a:spAutoFit/>
          </a:bodyPr>
          <a:lstStyle/>
          <a:p>
            <a:endParaRPr lang="fr-FR" sz="1200" dirty="0">
              <a:latin typeface="Montserrat" pitchFamily="2" charset="0"/>
            </a:endParaRPr>
          </a:p>
          <a:p>
            <a:r>
              <a:rPr lang="fr-FR" sz="1200" dirty="0">
                <a:latin typeface="Montserrat" pitchFamily="2" charset="0"/>
              </a:rPr>
              <a:t>MongoDB est une base de données NoSQL orientée documents, qui stocke les données sous forme de documents JSON flexibles. Elle est conçue pour gérer des volumes de données importants et évolutifs, offrant une grande flexibilité pour le stockage, la requête, et l'agrégation de données dans des applications modernes.</a:t>
            </a:r>
          </a:p>
        </p:txBody>
      </p:sp>
    </p:spTree>
    <p:extLst>
      <p:ext uri="{BB962C8B-B14F-4D97-AF65-F5344CB8AC3E}">
        <p14:creationId xmlns:p14="http://schemas.microsoft.com/office/powerpoint/2010/main" val="192484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fr-FR" sz="2000" dirty="0">
                <a:solidFill>
                  <a:srgbClr val="0D0D0D"/>
                </a:solidFill>
                <a:highlight>
                  <a:srgbClr val="FFFFFF"/>
                </a:highlight>
                <a:latin typeface="Montserrat"/>
                <a:ea typeface="Montserrat"/>
                <a:cs typeface="Montserrat"/>
                <a:sym typeface="Montserrat"/>
              </a:rPr>
              <a:t>Choix des technologies </a:t>
            </a:r>
            <a:r>
              <a:rPr lang="fr" sz="2000" dirty="0">
                <a:latin typeface="Montserrat"/>
                <a:ea typeface="Montserrat"/>
                <a:cs typeface="Montserrat"/>
                <a:sym typeface="Montserrat"/>
              </a:rPr>
              <a:t>- Résumé</a:t>
            </a:r>
            <a:endParaRPr sz="3000" dirty="0">
              <a:latin typeface="Montserrat"/>
              <a:ea typeface="Montserrat"/>
              <a:cs typeface="Montserrat"/>
              <a:sym typeface="Montserrat"/>
            </a:endParaRPr>
          </a:p>
        </p:txBody>
      </p:sp>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95" name="Google Shape;95;p18"/>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6" name="Google Shape;96;p18"/>
          <p:cNvPicPr preferRelativeResize="0"/>
          <p:nvPr/>
        </p:nvPicPr>
        <p:blipFill>
          <a:blip r:embed="rId3">
            <a:alphaModFix/>
          </a:blip>
          <a:stretch>
            <a:fillRect/>
          </a:stretch>
        </p:blipFill>
        <p:spPr>
          <a:xfrm>
            <a:off x="8469575" y="4802950"/>
            <a:ext cx="674425" cy="340550"/>
          </a:xfrm>
          <a:prstGeom prst="rect">
            <a:avLst/>
          </a:prstGeom>
          <a:noFill/>
          <a:ln>
            <a:noFill/>
          </a:ln>
        </p:spPr>
      </p:pic>
      <p:sp>
        <p:nvSpPr>
          <p:cNvPr id="5" name="ZoneTexte 4">
            <a:extLst>
              <a:ext uri="{FF2B5EF4-FFF2-40B4-BE49-F238E27FC236}">
                <a16:creationId xmlns:a16="http://schemas.microsoft.com/office/drawing/2014/main" id="{A932E803-86F5-30D4-5D5D-E6F1B512C09C}"/>
              </a:ext>
            </a:extLst>
          </p:cNvPr>
          <p:cNvSpPr txBox="1"/>
          <p:nvPr/>
        </p:nvSpPr>
        <p:spPr>
          <a:xfrm>
            <a:off x="4784140" y="1798846"/>
            <a:ext cx="3508918" cy="2123658"/>
          </a:xfrm>
          <a:prstGeom prst="rect">
            <a:avLst/>
          </a:prstGeom>
          <a:noFill/>
        </p:spPr>
        <p:txBody>
          <a:bodyPr wrap="square" rtlCol="0">
            <a:spAutoFit/>
          </a:bodyPr>
          <a:lstStyle/>
          <a:p>
            <a:r>
              <a:rPr lang="fr-FR" sz="1200" dirty="0">
                <a:latin typeface="Montserrat" pitchFamily="2" charset="0"/>
              </a:rPr>
              <a:t>Le MERN est un stack de développement web composé de MongoDB, Express.js, </a:t>
            </a:r>
            <a:r>
              <a:rPr lang="fr-FR" sz="1200" dirty="0" err="1">
                <a:latin typeface="Montserrat" pitchFamily="2" charset="0"/>
              </a:rPr>
              <a:t>React</a:t>
            </a:r>
            <a:r>
              <a:rPr lang="fr-FR" sz="1200" dirty="0">
                <a:latin typeface="Montserrat" pitchFamily="2" charset="0"/>
              </a:rPr>
              <a:t>, et Node.js, permettant de créer des applications full-stack JavaScript de bout en bout. Il est un choix pertinent car il offre une intégration fluide entre les technologies </a:t>
            </a:r>
            <a:r>
              <a:rPr lang="fr-FR" sz="1200" dirty="0" err="1">
                <a:latin typeface="Montserrat" pitchFamily="2" charset="0"/>
              </a:rPr>
              <a:t>front-end</a:t>
            </a:r>
            <a:r>
              <a:rPr lang="fr-FR" sz="1200" dirty="0">
                <a:latin typeface="Montserrat" pitchFamily="2" charset="0"/>
              </a:rPr>
              <a:t> et </a:t>
            </a:r>
            <a:r>
              <a:rPr lang="fr-FR" sz="1200" dirty="0" err="1">
                <a:latin typeface="Montserrat" pitchFamily="2" charset="0"/>
              </a:rPr>
              <a:t>back-end</a:t>
            </a:r>
            <a:r>
              <a:rPr lang="fr-FR" sz="1200" dirty="0">
                <a:latin typeface="Montserrat" pitchFamily="2" charset="0"/>
              </a:rPr>
              <a:t>, permettant un développement rapide, une gestion efficace des données, et une évolutivité adaptée aux applications modernes.</a:t>
            </a:r>
          </a:p>
        </p:txBody>
      </p:sp>
      <p:pic>
        <p:nvPicPr>
          <p:cNvPr id="4" name="Image 3" descr="Une image contenant Graphique, logo, Police, symbole&#10;&#10;Description générée automatiquement">
            <a:extLst>
              <a:ext uri="{FF2B5EF4-FFF2-40B4-BE49-F238E27FC236}">
                <a16:creationId xmlns:a16="http://schemas.microsoft.com/office/drawing/2014/main" id="{D86C926A-6074-9629-5876-B83A63AEE5B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57816" y="1785462"/>
            <a:ext cx="3987083" cy="2242734"/>
          </a:xfrm>
          <a:prstGeom prst="rect">
            <a:avLst/>
          </a:prstGeom>
        </p:spPr>
      </p:pic>
    </p:spTree>
    <p:extLst>
      <p:ext uri="{BB962C8B-B14F-4D97-AF65-F5344CB8AC3E}">
        <p14:creationId xmlns:p14="http://schemas.microsoft.com/office/powerpoint/2010/main" val="3990832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fr" sz="1800" dirty="0">
                <a:latin typeface="Montserrat"/>
                <a:ea typeface="Montserrat"/>
                <a:cs typeface="Montserrat"/>
                <a:sym typeface="Montserrat"/>
              </a:rPr>
              <a:t>Spécifications techniques</a:t>
            </a:r>
            <a:endParaRPr sz="1800" dirty="0">
              <a:solidFill>
                <a:schemeClr val="dk2"/>
              </a:solidFill>
              <a:latin typeface="Montserrat"/>
              <a:ea typeface="Montserrat"/>
              <a:cs typeface="Montserrat"/>
              <a:sym typeface="Montserrat"/>
            </a:endParaRPr>
          </a:p>
        </p:txBody>
      </p:sp>
      <p:sp>
        <p:nvSpPr>
          <p:cNvPr id="102" name="Google Shape;10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103" name="Google Shape;103;p19"/>
          <p:cNvSpPr txBox="1"/>
          <p:nvPr/>
        </p:nvSpPr>
        <p:spPr>
          <a:xfrm>
            <a:off x="0" y="0"/>
            <a:ext cx="49116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fr" sz="1000">
                <a:solidFill>
                  <a:schemeClr val="dk2"/>
                </a:solidFill>
                <a:latin typeface="Montserrat"/>
                <a:ea typeface="Montserrat"/>
                <a:cs typeface="Montserrat"/>
                <a:sym typeface="Montserrat"/>
              </a:rPr>
              <a:t>Présentation de l’usage du no-code</a:t>
            </a:r>
            <a:endParaRPr sz="1000"/>
          </a:p>
        </p:txBody>
      </p:sp>
      <p:sp>
        <p:nvSpPr>
          <p:cNvPr id="104" name="Google Shape;104;p19"/>
          <p:cNvSpPr txBox="1"/>
          <p:nvPr/>
        </p:nvSpPr>
        <p:spPr>
          <a:xfrm>
            <a:off x="413994" y="1017725"/>
            <a:ext cx="3616835" cy="4298069"/>
          </a:xfrm>
          <a:prstGeom prst="rect">
            <a:avLst/>
          </a:prstGeom>
          <a:noFill/>
          <a:ln>
            <a:noFill/>
          </a:ln>
        </p:spPr>
        <p:txBody>
          <a:bodyPr spcFirstLastPara="1" wrap="square" lIns="91425" tIns="91425" rIns="91425" bIns="91425" anchor="t" anchorCtr="0">
            <a:spAutoFit/>
          </a:bodyPr>
          <a:lstStyle/>
          <a:p>
            <a:pPr marL="133350" lvl="0" algn="l" rtl="0">
              <a:lnSpc>
                <a:spcPct val="150000"/>
              </a:lnSpc>
              <a:spcBef>
                <a:spcPts val="0"/>
              </a:spcBef>
              <a:spcAft>
                <a:spcPts val="0"/>
              </a:spcAft>
              <a:buClr>
                <a:srgbClr val="0D0D0D"/>
              </a:buClr>
              <a:buSzPts val="1500"/>
            </a:pPr>
            <a:r>
              <a:rPr lang="fr" sz="1500" dirty="0">
                <a:solidFill>
                  <a:srgbClr val="0D0D0D"/>
                </a:solidFill>
                <a:highlight>
                  <a:srgbClr val="FFFFFF"/>
                </a:highlight>
                <a:latin typeface="Montserrat"/>
                <a:ea typeface="Montserrat"/>
                <a:cs typeface="Montserrat"/>
                <a:sym typeface="Montserrat"/>
              </a:rPr>
              <a:t>Liste des principales spécifications techniques :</a:t>
            </a:r>
          </a:p>
          <a:p>
            <a:pPr marL="133350" lvl="0" algn="l" rtl="0">
              <a:lnSpc>
                <a:spcPct val="150000"/>
              </a:lnSpc>
              <a:spcBef>
                <a:spcPts val="0"/>
              </a:spcBef>
              <a:spcAft>
                <a:spcPts val="0"/>
              </a:spcAft>
              <a:buClr>
                <a:srgbClr val="0D0D0D"/>
              </a:buClr>
              <a:buSzPts val="1500"/>
            </a:pPr>
            <a:endParaRPr lang="fr" sz="1500" dirty="0">
              <a:solidFill>
                <a:srgbClr val="0D0D0D"/>
              </a:solidFill>
              <a:highlight>
                <a:srgbClr val="FFFFFF"/>
              </a:highlight>
              <a:latin typeface="Montserrat"/>
              <a:ea typeface="Montserrat"/>
              <a:cs typeface="Montserrat"/>
              <a:sym typeface="Montserrat"/>
            </a:endParaRPr>
          </a:p>
          <a:p>
            <a:pPr marL="133350" lvl="0" algn="l" rtl="0">
              <a:lnSpc>
                <a:spcPct val="150000"/>
              </a:lnSpc>
              <a:spcBef>
                <a:spcPts val="0"/>
              </a:spcBef>
              <a:spcAft>
                <a:spcPts val="0"/>
              </a:spcAft>
              <a:buClr>
                <a:srgbClr val="0D0D0D"/>
              </a:buClr>
              <a:buSzPts val="1500"/>
            </a:pPr>
            <a:r>
              <a:rPr lang="fr-FR" sz="1200" dirty="0">
                <a:latin typeface="Montserrat" pitchFamily="2" charset="0"/>
              </a:rPr>
              <a:t>Création / connexion de compte,</a:t>
            </a:r>
          </a:p>
          <a:p>
            <a:pPr marL="133350" lvl="0" algn="l" rtl="0">
              <a:lnSpc>
                <a:spcPct val="150000"/>
              </a:lnSpc>
              <a:spcBef>
                <a:spcPts val="0"/>
              </a:spcBef>
              <a:spcAft>
                <a:spcPts val="0"/>
              </a:spcAft>
              <a:buClr>
                <a:srgbClr val="0D0D0D"/>
              </a:buClr>
              <a:buSzPts val="1500"/>
            </a:pPr>
            <a:r>
              <a:rPr lang="fr-FR" sz="1200" dirty="0">
                <a:latin typeface="Montserrat" pitchFamily="2" charset="0"/>
              </a:rPr>
              <a:t>Gestion donnée Utilisateur (Menu, Information de compte)</a:t>
            </a:r>
          </a:p>
          <a:p>
            <a:pPr marL="133350" lvl="0" algn="l" rtl="0">
              <a:lnSpc>
                <a:spcPct val="150000"/>
              </a:lnSpc>
              <a:spcBef>
                <a:spcPts val="0"/>
              </a:spcBef>
              <a:spcAft>
                <a:spcPts val="0"/>
              </a:spcAft>
              <a:buClr>
                <a:srgbClr val="0D0D0D"/>
              </a:buClr>
              <a:buSzPts val="1500"/>
            </a:pPr>
            <a:endParaRPr lang="fr-FR" sz="1200" dirty="0">
              <a:latin typeface="Montserrat" pitchFamily="2" charset="0"/>
            </a:endParaRPr>
          </a:p>
          <a:p>
            <a:pPr marL="133350" lvl="0" algn="l" rtl="0">
              <a:lnSpc>
                <a:spcPct val="150000"/>
              </a:lnSpc>
              <a:spcBef>
                <a:spcPts val="0"/>
              </a:spcBef>
              <a:spcAft>
                <a:spcPts val="0"/>
              </a:spcAft>
              <a:buClr>
                <a:srgbClr val="0D0D0D"/>
              </a:buClr>
              <a:buSzPts val="1500"/>
            </a:pPr>
            <a:r>
              <a:rPr lang="fr-FR" sz="1200" dirty="0">
                <a:latin typeface="Montserrat" pitchFamily="2" charset="0"/>
              </a:rPr>
              <a:t>Ajout d'un plat et Création d'une catégorie de menu (modal)</a:t>
            </a:r>
          </a:p>
          <a:p>
            <a:pPr marL="133350" lvl="0" algn="l" rtl="0">
              <a:lnSpc>
                <a:spcPct val="150000"/>
              </a:lnSpc>
              <a:spcBef>
                <a:spcPts val="0"/>
              </a:spcBef>
              <a:spcAft>
                <a:spcPts val="0"/>
              </a:spcAft>
              <a:buClr>
                <a:srgbClr val="0D0D0D"/>
              </a:buClr>
              <a:buSzPts val="1500"/>
            </a:pPr>
            <a:endParaRPr lang="fr-FR" sz="1200" dirty="0">
              <a:latin typeface="Montserrat" pitchFamily="2" charset="0"/>
            </a:endParaRPr>
          </a:p>
          <a:p>
            <a:pPr marL="133350" lvl="0" algn="l" rtl="0">
              <a:lnSpc>
                <a:spcPct val="150000"/>
              </a:lnSpc>
              <a:spcBef>
                <a:spcPts val="0"/>
              </a:spcBef>
              <a:spcAft>
                <a:spcPts val="0"/>
              </a:spcAft>
              <a:buClr>
                <a:srgbClr val="0D0D0D"/>
              </a:buClr>
              <a:buSzPts val="1500"/>
            </a:pPr>
            <a:r>
              <a:rPr lang="fr-FR" sz="1200" dirty="0">
                <a:latin typeface="Montserrat" pitchFamily="2" charset="0"/>
              </a:rPr>
              <a:t>Visualisation du menu en temps réel, Export du menu en PDF </a:t>
            </a:r>
            <a:endParaRPr lang="fr" sz="1200" dirty="0">
              <a:solidFill>
                <a:srgbClr val="0D0D0D"/>
              </a:solidFill>
              <a:highlight>
                <a:srgbClr val="FFFFFF"/>
              </a:highlight>
              <a:latin typeface="Montserrat" pitchFamily="2" charset="0"/>
              <a:ea typeface="Montserrat"/>
              <a:cs typeface="Montserrat"/>
              <a:sym typeface="Montserrat"/>
            </a:endParaRPr>
          </a:p>
          <a:p>
            <a:pPr marL="0" lvl="0" indent="0" algn="l" rtl="0">
              <a:lnSpc>
                <a:spcPct val="115000"/>
              </a:lnSpc>
              <a:spcBef>
                <a:spcPts val="0"/>
              </a:spcBef>
              <a:spcAft>
                <a:spcPts val="0"/>
              </a:spcAft>
              <a:buNone/>
            </a:pPr>
            <a:endParaRPr sz="1200" i="1" dirty="0">
              <a:solidFill>
                <a:schemeClr val="dk1"/>
              </a:solidFill>
              <a:latin typeface="Montserrat"/>
              <a:ea typeface="Montserrat"/>
              <a:cs typeface="Montserrat"/>
              <a:sym typeface="Montserrat"/>
            </a:endParaRPr>
          </a:p>
          <a:p>
            <a:pPr marL="0" lvl="0" indent="0" algn="l" rtl="0">
              <a:spcBef>
                <a:spcPts val="1200"/>
              </a:spcBef>
              <a:spcAft>
                <a:spcPts val="0"/>
              </a:spcAft>
              <a:buNone/>
            </a:pPr>
            <a:endParaRPr dirty="0"/>
          </a:p>
        </p:txBody>
      </p:sp>
      <p:sp>
        <p:nvSpPr>
          <p:cNvPr id="105" name="Google Shape;105;p19"/>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6" name="Google Shape;106;p19"/>
          <p:cNvPicPr preferRelativeResize="0"/>
          <p:nvPr/>
        </p:nvPicPr>
        <p:blipFill>
          <a:blip r:embed="rId3">
            <a:alphaModFix/>
          </a:blip>
          <a:stretch>
            <a:fillRect/>
          </a:stretch>
        </p:blipFill>
        <p:spPr>
          <a:xfrm>
            <a:off x="8469575" y="4802950"/>
            <a:ext cx="674425" cy="340550"/>
          </a:xfrm>
          <a:prstGeom prst="rect">
            <a:avLst/>
          </a:prstGeom>
          <a:noFill/>
          <a:ln>
            <a:noFill/>
          </a:ln>
        </p:spPr>
      </p:pic>
      <p:pic>
        <p:nvPicPr>
          <p:cNvPr id="3" name="Image 2" descr="Une image contenant texte, Police, conception, Graphique&#10;&#10;Description générée automatiquement">
            <a:extLst>
              <a:ext uri="{FF2B5EF4-FFF2-40B4-BE49-F238E27FC236}">
                <a16:creationId xmlns:a16="http://schemas.microsoft.com/office/drawing/2014/main" id="{65931F2F-B1DE-059A-DD8E-6EDC132E994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572000" y="1506393"/>
            <a:ext cx="4062846" cy="2708564"/>
          </a:xfrm>
          <a:prstGeom prst="roundRect">
            <a:avLst>
              <a:gd name="adj" fmla="val 11808"/>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fr" sz="1800" dirty="0">
                <a:latin typeface="Montserrat"/>
                <a:ea typeface="Montserrat"/>
                <a:cs typeface="Montserrat"/>
                <a:sym typeface="Montserrat"/>
              </a:rPr>
              <a:t>Spécifications techniques – Présentation Login</a:t>
            </a:r>
            <a:endParaRPr sz="1800" dirty="0">
              <a:solidFill>
                <a:schemeClr val="dk2"/>
              </a:solidFill>
              <a:latin typeface="Montserrat"/>
              <a:ea typeface="Montserrat"/>
              <a:cs typeface="Montserrat"/>
              <a:sym typeface="Montserrat"/>
            </a:endParaRPr>
          </a:p>
        </p:txBody>
      </p:sp>
      <p:sp>
        <p:nvSpPr>
          <p:cNvPr id="102" name="Google Shape;10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103" name="Google Shape;103;p19"/>
          <p:cNvSpPr txBox="1"/>
          <p:nvPr/>
        </p:nvSpPr>
        <p:spPr>
          <a:xfrm>
            <a:off x="0" y="0"/>
            <a:ext cx="49116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fr" sz="1000">
                <a:solidFill>
                  <a:schemeClr val="dk2"/>
                </a:solidFill>
                <a:latin typeface="Montserrat"/>
                <a:ea typeface="Montserrat"/>
                <a:cs typeface="Montserrat"/>
                <a:sym typeface="Montserrat"/>
              </a:rPr>
              <a:t>Présentation de l’usage du no-code</a:t>
            </a:r>
            <a:endParaRPr sz="1000"/>
          </a:p>
        </p:txBody>
      </p:sp>
      <p:sp>
        <p:nvSpPr>
          <p:cNvPr id="104" name="Google Shape;104;p19"/>
          <p:cNvSpPr txBox="1"/>
          <p:nvPr/>
        </p:nvSpPr>
        <p:spPr>
          <a:xfrm>
            <a:off x="434775" y="1085525"/>
            <a:ext cx="8320500" cy="7663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200" i="1" dirty="0">
              <a:solidFill>
                <a:schemeClr val="dk1"/>
              </a:solidFill>
              <a:latin typeface="Montserrat"/>
              <a:ea typeface="Montserrat"/>
              <a:cs typeface="Montserrat"/>
              <a:sym typeface="Montserrat"/>
            </a:endParaRPr>
          </a:p>
          <a:p>
            <a:pPr marL="0" lvl="0" indent="0" algn="l" rtl="0">
              <a:spcBef>
                <a:spcPts val="1200"/>
              </a:spcBef>
              <a:spcAft>
                <a:spcPts val="0"/>
              </a:spcAft>
              <a:buNone/>
            </a:pPr>
            <a:endParaRPr dirty="0"/>
          </a:p>
        </p:txBody>
      </p:sp>
      <p:sp>
        <p:nvSpPr>
          <p:cNvPr id="105" name="Google Shape;105;p19"/>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6" name="Google Shape;106;p19"/>
          <p:cNvPicPr preferRelativeResize="0"/>
          <p:nvPr/>
        </p:nvPicPr>
        <p:blipFill>
          <a:blip r:embed="rId3">
            <a:alphaModFix/>
          </a:blip>
          <a:stretch>
            <a:fillRect/>
          </a:stretch>
        </p:blipFill>
        <p:spPr>
          <a:xfrm>
            <a:off x="8469575" y="4802950"/>
            <a:ext cx="674425" cy="340550"/>
          </a:xfrm>
          <a:prstGeom prst="rect">
            <a:avLst/>
          </a:prstGeom>
          <a:noFill/>
          <a:ln>
            <a:noFill/>
          </a:ln>
        </p:spPr>
      </p:pic>
      <p:sp>
        <p:nvSpPr>
          <p:cNvPr id="2" name="AutoShape 2" descr="Untitled">
            <a:extLst>
              <a:ext uri="{FF2B5EF4-FFF2-40B4-BE49-F238E27FC236}">
                <a16:creationId xmlns:a16="http://schemas.microsoft.com/office/drawing/2014/main" id="{706F13E8-3D12-DD73-C9B8-E01A64A35A14}"/>
              </a:ext>
            </a:extLst>
          </p:cNvPr>
          <p:cNvSpPr>
            <a:spLocks noChangeAspect="1" noChangeArrowheads="1"/>
          </p:cNvSpPr>
          <p:nvPr/>
        </p:nvSpPr>
        <p:spPr bwMode="auto">
          <a:xfrm>
            <a:off x="3152725" y="2419349"/>
            <a:ext cx="1571675" cy="15716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 name="Image 3" descr="Une image contenant texte, capture d’écran, Police, conception&#10;&#10;Description générée automatiquement">
            <a:extLst>
              <a:ext uri="{FF2B5EF4-FFF2-40B4-BE49-F238E27FC236}">
                <a16:creationId xmlns:a16="http://schemas.microsoft.com/office/drawing/2014/main" id="{D5F10BDE-A368-6A94-0003-9D358827D651}"/>
              </a:ext>
            </a:extLst>
          </p:cNvPr>
          <p:cNvPicPr>
            <a:picLocks noChangeAspect="1"/>
          </p:cNvPicPr>
          <p:nvPr/>
        </p:nvPicPr>
        <p:blipFill>
          <a:blip r:embed="rId4"/>
          <a:stretch>
            <a:fillRect/>
          </a:stretch>
        </p:blipFill>
        <p:spPr>
          <a:xfrm>
            <a:off x="980939" y="1109658"/>
            <a:ext cx="1703682" cy="3291643"/>
          </a:xfrm>
          <a:prstGeom prst="rect">
            <a:avLst/>
          </a:prstGeom>
          <a:effectLst>
            <a:outerShdw blurRad="50800" dist="38100" dir="2700000" algn="tl" rotWithShape="0">
              <a:prstClr val="black">
                <a:alpha val="40000"/>
              </a:prstClr>
            </a:outerShdw>
          </a:effectLst>
        </p:spPr>
      </p:pic>
      <p:pic>
        <p:nvPicPr>
          <p:cNvPr id="6" name="Image 5" descr="Une image contenant Graphique, Police, graphisme, logo&#10;&#10;Description générée automatiquement">
            <a:extLst>
              <a:ext uri="{FF2B5EF4-FFF2-40B4-BE49-F238E27FC236}">
                <a16:creationId xmlns:a16="http://schemas.microsoft.com/office/drawing/2014/main" id="{7DEC26D5-D81D-8D54-7DA2-61D56450A40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353860" y="1285788"/>
            <a:ext cx="794791" cy="766333"/>
          </a:xfrm>
          <a:prstGeom prst="rect">
            <a:avLst/>
          </a:prstGeom>
        </p:spPr>
      </p:pic>
      <p:sp>
        <p:nvSpPr>
          <p:cNvPr id="7" name="ZoneTexte 6">
            <a:extLst>
              <a:ext uri="{FF2B5EF4-FFF2-40B4-BE49-F238E27FC236}">
                <a16:creationId xmlns:a16="http://schemas.microsoft.com/office/drawing/2014/main" id="{7839E3C0-EEA6-52F7-052C-B0D8DE577620}"/>
              </a:ext>
            </a:extLst>
          </p:cNvPr>
          <p:cNvSpPr txBox="1"/>
          <p:nvPr/>
        </p:nvSpPr>
        <p:spPr>
          <a:xfrm>
            <a:off x="3353861" y="6073089"/>
            <a:ext cx="318318" cy="4662815"/>
          </a:xfrm>
          <a:prstGeom prst="rect">
            <a:avLst/>
          </a:prstGeom>
          <a:noFill/>
        </p:spPr>
        <p:txBody>
          <a:bodyPr wrap="square" rtlCol="0">
            <a:spAutoFit/>
          </a:bodyPr>
          <a:lstStyle/>
          <a:p>
            <a:r>
              <a:rPr lang="fr-FR" sz="900">
                <a:hlinkClick r:id="rId6" tooltip="https://diegomariano.com/react/"/>
              </a:rPr>
              <a:t>Cette photo</a:t>
            </a:r>
            <a:r>
              <a:rPr lang="fr-FR" sz="900"/>
              <a:t> par Auteur inconnu est soumise à la licence </a:t>
            </a:r>
            <a:r>
              <a:rPr lang="fr-FR" sz="900">
                <a:hlinkClick r:id="rId7" tooltip="https://creativecommons.org/licenses/by-nc/3.0/"/>
              </a:rPr>
              <a:t>CC BY-NC</a:t>
            </a:r>
            <a:endParaRPr lang="fr-FR" sz="900"/>
          </a:p>
        </p:txBody>
      </p:sp>
      <p:sp>
        <p:nvSpPr>
          <p:cNvPr id="8" name="ZoneTexte 7">
            <a:extLst>
              <a:ext uri="{FF2B5EF4-FFF2-40B4-BE49-F238E27FC236}">
                <a16:creationId xmlns:a16="http://schemas.microsoft.com/office/drawing/2014/main" id="{9C538A0F-AC91-7425-C6C8-CF1007767024}"/>
              </a:ext>
            </a:extLst>
          </p:cNvPr>
          <p:cNvSpPr txBox="1"/>
          <p:nvPr/>
        </p:nvSpPr>
        <p:spPr>
          <a:xfrm>
            <a:off x="4467922" y="1152475"/>
            <a:ext cx="3412273" cy="1169551"/>
          </a:xfrm>
          <a:prstGeom prst="rect">
            <a:avLst/>
          </a:prstGeom>
          <a:noFill/>
        </p:spPr>
        <p:txBody>
          <a:bodyPr wrap="square" rtlCol="0">
            <a:spAutoFit/>
          </a:bodyPr>
          <a:lstStyle/>
          <a:p>
            <a:r>
              <a:rPr lang="fr-FR" sz="1000" dirty="0" err="1">
                <a:latin typeface="Montserrat" pitchFamily="2" charset="0"/>
              </a:rPr>
              <a:t>React</a:t>
            </a:r>
            <a:r>
              <a:rPr lang="fr-FR" sz="1000" dirty="0">
                <a:latin typeface="Montserrat" pitchFamily="2" charset="0"/>
              </a:rPr>
              <a:t>-modal :</a:t>
            </a:r>
          </a:p>
          <a:p>
            <a:r>
              <a:rPr lang="fr-FR" sz="1000" dirty="0">
                <a:latin typeface="Montserrat" pitchFamily="2" charset="0"/>
              </a:rPr>
              <a:t>est une bibliothèque pour </a:t>
            </a:r>
            <a:r>
              <a:rPr lang="fr-FR" sz="1000" dirty="0" err="1">
                <a:latin typeface="Montserrat" pitchFamily="2" charset="0"/>
              </a:rPr>
              <a:t>React</a:t>
            </a:r>
            <a:r>
              <a:rPr lang="fr-FR" sz="1000" dirty="0">
                <a:latin typeface="Montserrat" pitchFamily="2" charset="0"/>
              </a:rPr>
              <a:t> qui permet de créer des fenêtres modales personnalisables avec des animations et une gestion facile des états. Elle facilite l'affichage de dialogues et d'interfaces contextuelles tout en améliorant l'accessibilité des </a:t>
            </a:r>
            <a:r>
              <a:rPr lang="fr-FR" sz="1000" dirty="0" err="1">
                <a:latin typeface="Montserrat" pitchFamily="2" charset="0"/>
              </a:rPr>
              <a:t>modals</a:t>
            </a:r>
            <a:r>
              <a:rPr lang="fr-FR" sz="1000" dirty="0">
                <a:latin typeface="Montserrat" pitchFamily="2" charset="0"/>
              </a:rPr>
              <a:t>.</a:t>
            </a:r>
          </a:p>
        </p:txBody>
      </p:sp>
      <p:pic>
        <p:nvPicPr>
          <p:cNvPr id="10" name="Image 9" descr="Une image contenant capture d’écran, Graphique, Caractère coloré, conception&#10;&#10;Description générée automatiquement">
            <a:extLst>
              <a:ext uri="{FF2B5EF4-FFF2-40B4-BE49-F238E27FC236}">
                <a16:creationId xmlns:a16="http://schemas.microsoft.com/office/drawing/2014/main" id="{4F95D4A4-AFC9-1C51-8ADF-5DB079D0292B}"/>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351391" y="2674145"/>
            <a:ext cx="917866" cy="560772"/>
          </a:xfrm>
          <a:prstGeom prst="rect">
            <a:avLst/>
          </a:prstGeom>
        </p:spPr>
      </p:pic>
      <p:sp>
        <p:nvSpPr>
          <p:cNvPr id="11" name="ZoneTexte 10">
            <a:extLst>
              <a:ext uri="{FF2B5EF4-FFF2-40B4-BE49-F238E27FC236}">
                <a16:creationId xmlns:a16="http://schemas.microsoft.com/office/drawing/2014/main" id="{73631053-9CF3-7A4E-FA91-A43CA68F84BF}"/>
              </a:ext>
            </a:extLst>
          </p:cNvPr>
          <p:cNvSpPr txBox="1"/>
          <p:nvPr/>
        </p:nvSpPr>
        <p:spPr>
          <a:xfrm>
            <a:off x="3208013" y="6825192"/>
            <a:ext cx="766182" cy="1200329"/>
          </a:xfrm>
          <a:prstGeom prst="rect">
            <a:avLst/>
          </a:prstGeom>
          <a:noFill/>
        </p:spPr>
        <p:txBody>
          <a:bodyPr wrap="square" rtlCol="0">
            <a:spAutoFit/>
          </a:bodyPr>
          <a:lstStyle/>
          <a:p>
            <a:r>
              <a:rPr lang="fr-FR" sz="900">
                <a:hlinkClick r:id="rId9" tooltip="https://diegomariano.com/introducao-ao-node-js/"/>
              </a:rPr>
              <a:t>Cette photo</a:t>
            </a:r>
            <a:r>
              <a:rPr lang="fr-FR" sz="900"/>
              <a:t> par Auteur inconnu est soumise à la licence </a:t>
            </a:r>
            <a:r>
              <a:rPr lang="fr-FR" sz="900">
                <a:hlinkClick r:id="rId7" tooltip="https://creativecommons.org/licenses/by-nc/3.0/"/>
              </a:rPr>
              <a:t>CC BY-NC</a:t>
            </a:r>
            <a:endParaRPr lang="fr-FR" sz="900"/>
          </a:p>
        </p:txBody>
      </p:sp>
      <p:sp>
        <p:nvSpPr>
          <p:cNvPr id="12" name="ZoneTexte 11">
            <a:extLst>
              <a:ext uri="{FF2B5EF4-FFF2-40B4-BE49-F238E27FC236}">
                <a16:creationId xmlns:a16="http://schemas.microsoft.com/office/drawing/2014/main" id="{3045DA7F-CF30-2039-0F1F-EED5CAD84E73}"/>
              </a:ext>
            </a:extLst>
          </p:cNvPr>
          <p:cNvSpPr txBox="1"/>
          <p:nvPr/>
        </p:nvSpPr>
        <p:spPr>
          <a:xfrm>
            <a:off x="4467920" y="2755479"/>
            <a:ext cx="3323063" cy="560772"/>
          </a:xfrm>
          <a:prstGeom prst="rect">
            <a:avLst/>
          </a:prstGeom>
          <a:noFill/>
        </p:spPr>
        <p:txBody>
          <a:bodyPr wrap="square" rtlCol="0">
            <a:spAutoFit/>
          </a:bodyPr>
          <a:lstStyle/>
          <a:p>
            <a:r>
              <a:rPr lang="fr-FR" sz="1000" dirty="0">
                <a:latin typeface="Montserrat" pitchFamily="2" charset="0"/>
              </a:rPr>
              <a:t>Node.js nous permettra de gérer la requête de connexion reçu et gérer la connexion avec la base de données</a:t>
            </a:r>
          </a:p>
        </p:txBody>
      </p:sp>
      <p:pic>
        <p:nvPicPr>
          <p:cNvPr id="14" name="Image 13" descr="Une image contenant logo, Graphique, conception&#10;&#10;Description générée automatiquement">
            <a:extLst>
              <a:ext uri="{FF2B5EF4-FFF2-40B4-BE49-F238E27FC236}">
                <a16:creationId xmlns:a16="http://schemas.microsoft.com/office/drawing/2014/main" id="{AFEE0C9B-0B7E-95ED-7761-6F21DEF91DCC}"/>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3100545" y="3716645"/>
            <a:ext cx="1419558" cy="743403"/>
          </a:xfrm>
          <a:prstGeom prst="rect">
            <a:avLst/>
          </a:prstGeom>
        </p:spPr>
      </p:pic>
      <p:sp>
        <p:nvSpPr>
          <p:cNvPr id="15" name="ZoneTexte 14">
            <a:extLst>
              <a:ext uri="{FF2B5EF4-FFF2-40B4-BE49-F238E27FC236}">
                <a16:creationId xmlns:a16="http://schemas.microsoft.com/office/drawing/2014/main" id="{3181B80D-6EBC-69B2-15D3-BB1902A45177}"/>
              </a:ext>
            </a:extLst>
          </p:cNvPr>
          <p:cNvSpPr txBox="1"/>
          <p:nvPr/>
        </p:nvSpPr>
        <p:spPr>
          <a:xfrm>
            <a:off x="4467921" y="3811347"/>
            <a:ext cx="3323063" cy="553998"/>
          </a:xfrm>
          <a:prstGeom prst="rect">
            <a:avLst/>
          </a:prstGeom>
          <a:noFill/>
        </p:spPr>
        <p:txBody>
          <a:bodyPr wrap="square" rtlCol="0">
            <a:spAutoFit/>
          </a:bodyPr>
          <a:lstStyle/>
          <a:p>
            <a:r>
              <a:rPr lang="fr-FR" sz="1000" dirty="0">
                <a:latin typeface="Montserrat" pitchFamily="2" charset="0"/>
              </a:rPr>
              <a:t>MongoDB est une base </a:t>
            </a:r>
            <a:r>
              <a:rPr lang="fr-FR" sz="1000" dirty="0" err="1">
                <a:latin typeface="Montserrat" pitchFamily="2" charset="0"/>
              </a:rPr>
              <a:t>noSQL</a:t>
            </a:r>
            <a:r>
              <a:rPr lang="fr-FR" sz="1000" dirty="0">
                <a:latin typeface="Montserrat" pitchFamily="2" charset="0"/>
              </a:rPr>
              <a:t> qui permet des schémas flexibles et sera plus facilement scalable par rapport au nombre d’utilisateur.</a:t>
            </a:r>
          </a:p>
        </p:txBody>
      </p:sp>
    </p:spTree>
    <p:extLst>
      <p:ext uri="{BB962C8B-B14F-4D97-AF65-F5344CB8AC3E}">
        <p14:creationId xmlns:p14="http://schemas.microsoft.com/office/powerpoint/2010/main" val="3051680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fr" sz="2000">
                <a:latin typeface="Montserrat"/>
                <a:ea typeface="Montserrat"/>
                <a:cs typeface="Montserrat"/>
                <a:sym typeface="Montserrat"/>
              </a:rPr>
              <a:t>Suivi du projet avec le Kanban</a:t>
            </a:r>
            <a:endParaRPr sz="3000">
              <a:latin typeface="Montserrat"/>
              <a:ea typeface="Montserrat"/>
              <a:cs typeface="Montserrat"/>
              <a:sym typeface="Montserrat"/>
            </a:endParaRPr>
          </a:p>
        </p:txBody>
      </p:sp>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95" name="Google Shape;95;p18"/>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6" name="Google Shape;96;p18"/>
          <p:cNvPicPr preferRelativeResize="0"/>
          <p:nvPr/>
        </p:nvPicPr>
        <p:blipFill>
          <a:blip r:embed="rId3">
            <a:alphaModFix/>
          </a:blip>
          <a:stretch>
            <a:fillRect/>
          </a:stretch>
        </p:blipFill>
        <p:spPr>
          <a:xfrm>
            <a:off x="8469575" y="4802950"/>
            <a:ext cx="674425" cy="340550"/>
          </a:xfrm>
          <a:prstGeom prst="rect">
            <a:avLst/>
          </a:prstGeom>
          <a:noFill/>
          <a:ln>
            <a:noFill/>
          </a:ln>
        </p:spPr>
      </p:pic>
      <p:pic>
        <p:nvPicPr>
          <p:cNvPr id="7" name="Image 6">
            <a:extLst>
              <a:ext uri="{FF2B5EF4-FFF2-40B4-BE49-F238E27FC236}">
                <a16:creationId xmlns:a16="http://schemas.microsoft.com/office/drawing/2014/main" id="{44B62A65-ACCC-BEC9-1BB6-745B3F2DD743}"/>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123" r="123"/>
          <a:stretch/>
        </p:blipFill>
        <p:spPr>
          <a:xfrm>
            <a:off x="4151437" y="1573643"/>
            <a:ext cx="4644000" cy="2574063"/>
          </a:xfrm>
          <a:prstGeom prst="roundRect">
            <a:avLst>
              <a:gd name="adj" fmla="val 3480"/>
            </a:avLst>
          </a:prstGeom>
          <a:effectLst>
            <a:outerShdw blurRad="50800" dist="38100" dir="2700000" algn="tl" rotWithShape="0">
              <a:prstClr val="black">
                <a:alpha val="40000"/>
              </a:prstClr>
            </a:outerShdw>
          </a:effectLst>
        </p:spPr>
      </p:pic>
      <p:sp>
        <p:nvSpPr>
          <p:cNvPr id="8" name="ZoneTexte 7">
            <a:extLst>
              <a:ext uri="{FF2B5EF4-FFF2-40B4-BE49-F238E27FC236}">
                <a16:creationId xmlns:a16="http://schemas.microsoft.com/office/drawing/2014/main" id="{8254A677-C275-B1E2-648F-5579388D7C4D}"/>
              </a:ext>
            </a:extLst>
          </p:cNvPr>
          <p:cNvSpPr txBox="1"/>
          <p:nvPr/>
        </p:nvSpPr>
        <p:spPr>
          <a:xfrm>
            <a:off x="624468" y="1405054"/>
            <a:ext cx="2735766" cy="3046988"/>
          </a:xfrm>
          <a:prstGeom prst="rect">
            <a:avLst/>
          </a:prstGeom>
          <a:noFill/>
        </p:spPr>
        <p:txBody>
          <a:bodyPr wrap="square" rtlCol="0">
            <a:spAutoFit/>
          </a:bodyPr>
          <a:lstStyle/>
          <a:p>
            <a:r>
              <a:rPr lang="fr-FR" sz="1200" dirty="0">
                <a:latin typeface="Montserrat" pitchFamily="2" charset="0"/>
              </a:rPr>
              <a:t>Un kanban est un outil visuel de gestion de projet qui permet de suivre l'avancement des tâches de manière claire et structurée. En organisant le travail en colonnes (comme "À faire", "En cours", "Terminé"), il aide à identifier les goulots d'étranglement, à améliorer la productivité, et à faciliter la communication au sein de l'équipe. Cette approche favorise une meilleure gestion des priorités et une transparence accrue sur l'état d'avancement des projets.</a:t>
            </a:r>
          </a:p>
        </p:txBody>
      </p:sp>
    </p:spTree>
    <p:extLst>
      <p:ext uri="{BB962C8B-B14F-4D97-AF65-F5344CB8AC3E}">
        <p14:creationId xmlns:p14="http://schemas.microsoft.com/office/powerpoint/2010/main" val="1862074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fr" sz="2000" dirty="0">
                <a:latin typeface="Montserrat"/>
                <a:ea typeface="Montserrat"/>
                <a:cs typeface="Montserrat"/>
                <a:sym typeface="Montserrat"/>
              </a:rPr>
              <a:t>Suivi du projet avec le Kanban – découpe des tâches</a:t>
            </a:r>
            <a:endParaRPr sz="3000" dirty="0">
              <a:latin typeface="Montserrat"/>
              <a:ea typeface="Montserrat"/>
              <a:cs typeface="Montserrat"/>
              <a:sym typeface="Montserrat"/>
            </a:endParaRPr>
          </a:p>
        </p:txBody>
      </p:sp>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95" name="Google Shape;95;p18"/>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6" name="Google Shape;96;p18"/>
          <p:cNvPicPr preferRelativeResize="0"/>
          <p:nvPr/>
        </p:nvPicPr>
        <p:blipFill>
          <a:blip r:embed="rId3">
            <a:alphaModFix/>
          </a:blip>
          <a:stretch>
            <a:fillRect/>
          </a:stretch>
        </p:blipFill>
        <p:spPr>
          <a:xfrm>
            <a:off x="8469575" y="4802950"/>
            <a:ext cx="674425" cy="340550"/>
          </a:xfrm>
          <a:prstGeom prst="rect">
            <a:avLst/>
          </a:prstGeom>
          <a:noFill/>
          <a:ln>
            <a:noFill/>
          </a:ln>
        </p:spPr>
      </p:pic>
      <p:pic>
        <p:nvPicPr>
          <p:cNvPr id="3" name="Image 2">
            <a:extLst>
              <a:ext uri="{FF2B5EF4-FFF2-40B4-BE49-F238E27FC236}">
                <a16:creationId xmlns:a16="http://schemas.microsoft.com/office/drawing/2014/main" id="{713F084D-7C6A-4166-0E4F-3B867BB721E5}"/>
              </a:ext>
            </a:extLst>
          </p:cNvPr>
          <p:cNvPicPr>
            <a:picLocks noChangeAspect="1"/>
          </p:cNvPicPr>
          <p:nvPr/>
        </p:nvPicPr>
        <p:blipFill>
          <a:blip r:embed="rId4"/>
          <a:stretch>
            <a:fillRect/>
          </a:stretch>
        </p:blipFill>
        <p:spPr>
          <a:xfrm>
            <a:off x="504462" y="1111008"/>
            <a:ext cx="2855772" cy="3691942"/>
          </a:xfrm>
          <a:prstGeom prst="roundRect">
            <a:avLst>
              <a:gd name="adj" fmla="val 10845"/>
            </a:avLst>
          </a:prstGeom>
          <a:effectLst>
            <a:outerShdw blurRad="50800" dist="38100" dir="2700000" algn="tl" rotWithShape="0">
              <a:prstClr val="black">
                <a:alpha val="40000"/>
              </a:prstClr>
            </a:outerShdw>
          </a:effectLst>
        </p:spPr>
      </p:pic>
      <p:sp>
        <p:nvSpPr>
          <p:cNvPr id="4" name="ZoneTexte 3">
            <a:extLst>
              <a:ext uri="{FF2B5EF4-FFF2-40B4-BE49-F238E27FC236}">
                <a16:creationId xmlns:a16="http://schemas.microsoft.com/office/drawing/2014/main" id="{D52FBDF4-2B46-F9CD-5F76-3EC763F92406}"/>
              </a:ext>
            </a:extLst>
          </p:cNvPr>
          <p:cNvSpPr txBox="1"/>
          <p:nvPr/>
        </p:nvSpPr>
        <p:spPr>
          <a:xfrm>
            <a:off x="3746810" y="1152475"/>
            <a:ext cx="4722765" cy="1169551"/>
          </a:xfrm>
          <a:prstGeom prst="rect">
            <a:avLst/>
          </a:prstGeom>
          <a:noFill/>
        </p:spPr>
        <p:txBody>
          <a:bodyPr wrap="square" rtlCol="0">
            <a:spAutoFit/>
          </a:bodyPr>
          <a:lstStyle/>
          <a:p>
            <a:r>
              <a:rPr lang="fr-FR" dirty="0">
                <a:latin typeface="Montserrat" pitchFamily="2" charset="0"/>
              </a:rPr>
              <a:t>Une description contextuelle : pour clarifier l'objectif et l'importance de la tâche dans le projet.</a:t>
            </a:r>
          </a:p>
          <a:p>
            <a:endParaRPr lang="fr-FR" dirty="0">
              <a:latin typeface="Montserrat" pitchFamily="2" charset="0"/>
            </a:endParaRPr>
          </a:p>
          <a:p>
            <a:r>
              <a:rPr lang="fr-FR" dirty="0">
                <a:latin typeface="Montserrat" pitchFamily="2" charset="0"/>
              </a:rPr>
              <a:t>Des spécifications techniques : pour détailler les étapes et les exigences nécessaires à sa réalisation</a:t>
            </a:r>
          </a:p>
        </p:txBody>
      </p:sp>
      <p:pic>
        <p:nvPicPr>
          <p:cNvPr id="11" name="Image 10">
            <a:extLst>
              <a:ext uri="{FF2B5EF4-FFF2-40B4-BE49-F238E27FC236}">
                <a16:creationId xmlns:a16="http://schemas.microsoft.com/office/drawing/2014/main" id="{72BA2F7A-47B4-903F-E5F9-62BDAF7C7AB4}"/>
              </a:ext>
            </a:extLst>
          </p:cNvPr>
          <p:cNvPicPr>
            <a:picLocks noChangeAspect="1"/>
          </p:cNvPicPr>
          <p:nvPr/>
        </p:nvPicPr>
        <p:blipFill>
          <a:blip r:embed="rId5"/>
          <a:stretch>
            <a:fillRect/>
          </a:stretch>
        </p:blipFill>
        <p:spPr>
          <a:xfrm>
            <a:off x="3552996" y="2821475"/>
            <a:ext cx="2007920" cy="1302238"/>
          </a:xfrm>
          <a:prstGeom prst="roundRect">
            <a:avLst>
              <a:gd name="adj" fmla="val 9752"/>
            </a:avLst>
          </a:prstGeom>
          <a:effectLst>
            <a:outerShdw blurRad="50800" dist="38100" dir="2700000" algn="tl" rotWithShape="0">
              <a:prstClr val="black">
                <a:alpha val="40000"/>
              </a:prstClr>
            </a:outerShdw>
          </a:effectLst>
        </p:spPr>
      </p:pic>
      <p:sp>
        <p:nvSpPr>
          <p:cNvPr id="12" name="ZoneTexte 11">
            <a:extLst>
              <a:ext uri="{FF2B5EF4-FFF2-40B4-BE49-F238E27FC236}">
                <a16:creationId xmlns:a16="http://schemas.microsoft.com/office/drawing/2014/main" id="{0831034D-12A0-EF46-9A27-1A99F0D780F7}"/>
              </a:ext>
            </a:extLst>
          </p:cNvPr>
          <p:cNvSpPr txBox="1"/>
          <p:nvPr/>
        </p:nvSpPr>
        <p:spPr>
          <a:xfrm>
            <a:off x="5834189" y="2671350"/>
            <a:ext cx="2951356" cy="1938992"/>
          </a:xfrm>
          <a:prstGeom prst="rect">
            <a:avLst/>
          </a:prstGeom>
          <a:noFill/>
        </p:spPr>
        <p:txBody>
          <a:bodyPr wrap="square" rtlCol="0">
            <a:spAutoFit/>
          </a:bodyPr>
          <a:lstStyle/>
          <a:p>
            <a:r>
              <a:rPr lang="fr-FR" sz="1200" dirty="0">
                <a:latin typeface="Montserrat" pitchFamily="2" charset="0"/>
              </a:rPr>
              <a:t>Une étiquette pour indiquer l'état d'avancement de la tâche.</a:t>
            </a:r>
          </a:p>
          <a:p>
            <a:r>
              <a:rPr lang="fr-FR" sz="1200" dirty="0">
                <a:latin typeface="Montserrat" pitchFamily="2" charset="0"/>
              </a:rPr>
              <a:t>Le type pour spécifier à quel développeur elle sera attribuée.</a:t>
            </a:r>
          </a:p>
          <a:p>
            <a:r>
              <a:rPr lang="fr-FR" sz="1200" dirty="0">
                <a:latin typeface="Montserrat" pitchFamily="2" charset="0"/>
              </a:rPr>
              <a:t>La priorité pour déterminer si la tâche doit être effectuée en priorité.</a:t>
            </a:r>
          </a:p>
          <a:p>
            <a:r>
              <a:rPr lang="fr-FR" sz="1200" dirty="0">
                <a:latin typeface="Montserrat" pitchFamily="2" charset="0"/>
              </a:rPr>
              <a:t>La sélection pour relier les tâches interdépendantes.</a:t>
            </a:r>
          </a:p>
          <a:p>
            <a:r>
              <a:rPr lang="fr-FR" sz="1200" dirty="0">
                <a:latin typeface="Montserrat" pitchFamily="2" charset="0"/>
              </a:rPr>
              <a:t>Le sprint pour indiquer à quel sprint la tâche doit être effectuée.</a:t>
            </a:r>
          </a:p>
        </p:txBody>
      </p:sp>
    </p:spTree>
    <p:extLst>
      <p:ext uri="{BB962C8B-B14F-4D97-AF65-F5344CB8AC3E}">
        <p14:creationId xmlns:p14="http://schemas.microsoft.com/office/powerpoint/2010/main" val="2451982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fr" sz="2000" dirty="0">
                <a:latin typeface="Montserrat"/>
                <a:ea typeface="Montserrat"/>
                <a:cs typeface="Montserrat"/>
                <a:sym typeface="Montserrat"/>
              </a:rPr>
              <a:t>Veille Technologique</a:t>
            </a:r>
            <a:endParaRPr sz="2000" dirty="0">
              <a:solidFill>
                <a:schemeClr val="dk2"/>
              </a:solidFill>
              <a:latin typeface="Montserrat"/>
              <a:ea typeface="Montserrat"/>
              <a:cs typeface="Montserrat"/>
              <a:sym typeface="Montserrat"/>
            </a:endParaRPr>
          </a:p>
        </p:txBody>
      </p:sp>
      <p:sp>
        <p:nvSpPr>
          <p:cNvPr id="112" name="Google Shape;11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113" name="Google Shape;113;p20"/>
          <p:cNvSpPr txBox="1"/>
          <p:nvPr/>
        </p:nvSpPr>
        <p:spPr>
          <a:xfrm>
            <a:off x="0" y="0"/>
            <a:ext cx="49116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fr" sz="1000">
                <a:solidFill>
                  <a:schemeClr val="dk2"/>
                </a:solidFill>
                <a:latin typeface="Montserrat"/>
                <a:ea typeface="Montserrat"/>
                <a:cs typeface="Montserrat"/>
                <a:sym typeface="Montserrat"/>
              </a:rPr>
              <a:t>Présentation de l’usage du no-code</a:t>
            </a:r>
            <a:endParaRPr sz="1000"/>
          </a:p>
        </p:txBody>
      </p:sp>
      <p:sp>
        <p:nvSpPr>
          <p:cNvPr id="115" name="Google Shape;115;p20"/>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16" name="Google Shape;116;p20"/>
          <p:cNvPicPr preferRelativeResize="0"/>
          <p:nvPr/>
        </p:nvPicPr>
        <p:blipFill>
          <a:blip r:embed="rId3">
            <a:alphaModFix/>
          </a:blip>
          <a:stretch>
            <a:fillRect/>
          </a:stretch>
        </p:blipFill>
        <p:spPr>
          <a:xfrm>
            <a:off x="8469575" y="4802950"/>
            <a:ext cx="674425" cy="340550"/>
          </a:xfrm>
          <a:prstGeom prst="rect">
            <a:avLst/>
          </a:prstGeom>
          <a:noFill/>
          <a:ln>
            <a:noFill/>
          </a:ln>
        </p:spPr>
      </p:pic>
      <p:pic>
        <p:nvPicPr>
          <p:cNvPr id="5" name="Image 4">
            <a:extLst>
              <a:ext uri="{FF2B5EF4-FFF2-40B4-BE49-F238E27FC236}">
                <a16:creationId xmlns:a16="http://schemas.microsoft.com/office/drawing/2014/main" id="{D5E4DF65-F5B9-E9DF-2A68-3CDABA641FFF}"/>
              </a:ext>
            </a:extLst>
          </p:cNvPr>
          <p:cNvPicPr>
            <a:picLocks noChangeAspect="1"/>
          </p:cNvPicPr>
          <p:nvPr/>
        </p:nvPicPr>
        <p:blipFill>
          <a:blip r:embed="rId4"/>
          <a:stretch>
            <a:fillRect/>
          </a:stretch>
        </p:blipFill>
        <p:spPr>
          <a:xfrm>
            <a:off x="805570" y="1223050"/>
            <a:ext cx="1614746" cy="2891208"/>
          </a:xfrm>
          <a:prstGeom prst="roundRect">
            <a:avLst>
              <a:gd name="adj" fmla="val 12377"/>
            </a:avLst>
          </a:prstGeom>
          <a:effectLst>
            <a:outerShdw blurRad="50800" dist="38100" dir="2700000" algn="tl" rotWithShape="0">
              <a:prstClr val="black">
                <a:alpha val="40000"/>
              </a:prstClr>
            </a:outerShdw>
          </a:effectLst>
        </p:spPr>
      </p:pic>
      <p:sp>
        <p:nvSpPr>
          <p:cNvPr id="6" name="ZoneTexte 5">
            <a:extLst>
              <a:ext uri="{FF2B5EF4-FFF2-40B4-BE49-F238E27FC236}">
                <a16:creationId xmlns:a16="http://schemas.microsoft.com/office/drawing/2014/main" id="{08225B07-CD68-7E20-6AD5-AA01982F02F2}"/>
              </a:ext>
            </a:extLst>
          </p:cNvPr>
          <p:cNvSpPr txBox="1"/>
          <p:nvPr/>
        </p:nvSpPr>
        <p:spPr>
          <a:xfrm>
            <a:off x="2914185" y="1131661"/>
            <a:ext cx="4147258" cy="1015663"/>
          </a:xfrm>
          <a:prstGeom prst="rect">
            <a:avLst/>
          </a:prstGeom>
          <a:noFill/>
        </p:spPr>
        <p:txBody>
          <a:bodyPr wrap="square" rtlCol="0">
            <a:spAutoFit/>
          </a:bodyPr>
          <a:lstStyle/>
          <a:p>
            <a:r>
              <a:rPr lang="fr-FR" sz="1200" dirty="0">
                <a:latin typeface="Montserrat" pitchFamily="2" charset="0"/>
              </a:rPr>
              <a:t>La veille technologique est le processus continu de surveillance et d'analyse des évolutions et innovations dans le domaine des technologies afin d'anticiper les tendances et d'adapter les stratégies en conséquence.</a:t>
            </a:r>
          </a:p>
        </p:txBody>
      </p:sp>
      <p:sp>
        <p:nvSpPr>
          <p:cNvPr id="7" name="ZoneTexte 6">
            <a:extLst>
              <a:ext uri="{FF2B5EF4-FFF2-40B4-BE49-F238E27FC236}">
                <a16:creationId xmlns:a16="http://schemas.microsoft.com/office/drawing/2014/main" id="{2D897F86-612F-F117-96E3-4B1CC33976FD}"/>
              </a:ext>
            </a:extLst>
          </p:cNvPr>
          <p:cNvSpPr txBox="1"/>
          <p:nvPr/>
        </p:nvSpPr>
        <p:spPr>
          <a:xfrm>
            <a:off x="2914185" y="2668654"/>
            <a:ext cx="2118731" cy="1015663"/>
          </a:xfrm>
          <a:prstGeom prst="rect">
            <a:avLst/>
          </a:prstGeom>
          <a:noFill/>
        </p:spPr>
        <p:txBody>
          <a:bodyPr wrap="square" rtlCol="0">
            <a:spAutoFit/>
          </a:bodyPr>
          <a:lstStyle/>
          <a:p>
            <a:r>
              <a:rPr lang="fr-FR" sz="1200" b="1" dirty="0">
                <a:latin typeface="Montserrat" pitchFamily="2" charset="0"/>
              </a:rPr>
              <a:t>Management </a:t>
            </a:r>
            <a:r>
              <a:rPr lang="fr-FR" sz="1200" b="1" dirty="0" err="1">
                <a:latin typeface="Montserrat" pitchFamily="2" charset="0"/>
              </a:rPr>
              <a:t>skill</a:t>
            </a:r>
            <a:r>
              <a:rPr lang="fr-FR" sz="1200" b="1" dirty="0">
                <a:latin typeface="Montserrat" pitchFamily="2" charset="0"/>
              </a:rPr>
              <a:t> :</a:t>
            </a:r>
          </a:p>
          <a:p>
            <a:r>
              <a:rPr lang="fr-FR" sz="1200" dirty="0">
                <a:latin typeface="Montserrat" pitchFamily="2" charset="0"/>
              </a:rPr>
              <a:t>Pour renforcer mes compétences en management et gestion de projets</a:t>
            </a:r>
          </a:p>
        </p:txBody>
      </p:sp>
      <p:sp>
        <p:nvSpPr>
          <p:cNvPr id="8" name="ZoneTexte 7">
            <a:extLst>
              <a:ext uri="{FF2B5EF4-FFF2-40B4-BE49-F238E27FC236}">
                <a16:creationId xmlns:a16="http://schemas.microsoft.com/office/drawing/2014/main" id="{2604FECC-1F4B-A1DA-BE04-BF5ACF1BC75D}"/>
              </a:ext>
            </a:extLst>
          </p:cNvPr>
          <p:cNvSpPr txBox="1"/>
          <p:nvPr/>
        </p:nvSpPr>
        <p:spPr>
          <a:xfrm>
            <a:off x="5678114" y="2668654"/>
            <a:ext cx="2267414" cy="1200329"/>
          </a:xfrm>
          <a:prstGeom prst="rect">
            <a:avLst/>
          </a:prstGeom>
          <a:noFill/>
        </p:spPr>
        <p:txBody>
          <a:bodyPr wrap="square" rtlCol="0">
            <a:spAutoFit/>
          </a:bodyPr>
          <a:lstStyle/>
          <a:p>
            <a:r>
              <a:rPr lang="fr-FR" sz="1200" b="1" dirty="0">
                <a:latin typeface="Montserrat" pitchFamily="2" charset="0"/>
              </a:rPr>
              <a:t>Menu Maker </a:t>
            </a:r>
            <a:r>
              <a:rPr lang="fr-FR" sz="1200" b="1" dirty="0" err="1">
                <a:latin typeface="Montserrat" pitchFamily="2" charset="0"/>
              </a:rPr>
              <a:t>Qwenta</a:t>
            </a:r>
            <a:r>
              <a:rPr lang="fr-FR" sz="1200" b="1" dirty="0">
                <a:latin typeface="Montserrat" pitchFamily="2" charset="0"/>
              </a:rPr>
              <a:t> </a:t>
            </a:r>
            <a:r>
              <a:rPr lang="fr-FR" sz="1200" dirty="0">
                <a:latin typeface="Montserrat" pitchFamily="2" charset="0"/>
              </a:rPr>
              <a:t>:</a:t>
            </a:r>
          </a:p>
          <a:p>
            <a:r>
              <a:rPr lang="fr-FR" sz="1200" dirty="0">
                <a:latin typeface="Montserrat" pitchFamily="2" charset="0"/>
              </a:rPr>
              <a:t>Regroupe les différentes technologies utilisées pour le projet, pour pouvoir s’adapter en continue sur le projet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14"/>
          <p:cNvSpPr txBox="1">
            <a:spLocks noGrp="1"/>
          </p:cNvSpPr>
          <p:nvPr>
            <p:ph type="body" idx="1"/>
          </p:nvPr>
        </p:nvSpPr>
        <p:spPr>
          <a:xfrm>
            <a:off x="311700" y="515912"/>
            <a:ext cx="8520600" cy="4111675"/>
          </a:xfrm>
          <a:prstGeom prst="rect">
            <a:avLst/>
          </a:prstGeom>
        </p:spPr>
        <p:txBody>
          <a:bodyPr spcFirstLastPara="1" wrap="square" lIns="91425" tIns="91425" rIns="91425" bIns="91425" anchor="t" anchorCtr="0">
            <a:normAutofit/>
          </a:bodyPr>
          <a:lstStyle/>
          <a:p>
            <a:pPr marL="457200" lvl="0" indent="-336550" algn="l" rtl="0">
              <a:lnSpc>
                <a:spcPct val="150000"/>
              </a:lnSpc>
              <a:spcBef>
                <a:spcPts val="1500"/>
              </a:spcBef>
              <a:spcAft>
                <a:spcPts val="0"/>
              </a:spcAft>
              <a:buClr>
                <a:srgbClr val="0D0D0D"/>
              </a:buClr>
              <a:buSzPts val="1700"/>
              <a:buFont typeface="Montserrat"/>
              <a:buAutoNum type="arabicPeriod"/>
            </a:pPr>
            <a:r>
              <a:rPr lang="fr" sz="1700" dirty="0">
                <a:solidFill>
                  <a:srgbClr val="0D0D0D"/>
                </a:solidFill>
                <a:highlight>
                  <a:srgbClr val="FFFFFF"/>
                </a:highlight>
                <a:latin typeface="Montserrat"/>
                <a:ea typeface="Montserrat"/>
                <a:cs typeface="Montserrat"/>
                <a:sym typeface="Montserrat"/>
              </a:rPr>
              <a:t>Contexte du projet</a:t>
            </a:r>
            <a:endParaRPr sz="1700" dirty="0">
              <a:solidFill>
                <a:srgbClr val="0D0D0D"/>
              </a:solidFill>
              <a:highlight>
                <a:srgbClr val="FFFFFF"/>
              </a:highlight>
              <a:latin typeface="Montserrat"/>
              <a:ea typeface="Montserrat"/>
              <a:cs typeface="Montserrat"/>
              <a:sym typeface="Montserrat"/>
            </a:endParaRPr>
          </a:p>
          <a:p>
            <a:pPr marL="457200" lvl="0" indent="-336550" algn="l" rtl="0">
              <a:lnSpc>
                <a:spcPct val="150000"/>
              </a:lnSpc>
              <a:spcBef>
                <a:spcPts val="0"/>
              </a:spcBef>
              <a:spcAft>
                <a:spcPts val="0"/>
              </a:spcAft>
              <a:buClr>
                <a:srgbClr val="0D0D0D"/>
              </a:buClr>
              <a:buSzPts val="1700"/>
              <a:buFont typeface="Montserrat"/>
              <a:buAutoNum type="arabicPeriod"/>
            </a:pPr>
            <a:r>
              <a:rPr lang="fr" sz="1700" dirty="0">
                <a:solidFill>
                  <a:srgbClr val="0D0D0D"/>
                </a:solidFill>
                <a:highlight>
                  <a:srgbClr val="FFFFFF"/>
                </a:highlight>
                <a:latin typeface="Montserrat"/>
                <a:ea typeface="Montserrat"/>
                <a:cs typeface="Montserrat"/>
                <a:sym typeface="Montserrat"/>
              </a:rPr>
              <a:t>Aperçu de la maquette</a:t>
            </a:r>
            <a:endParaRPr sz="1700" dirty="0">
              <a:solidFill>
                <a:srgbClr val="0D0D0D"/>
              </a:solidFill>
              <a:highlight>
                <a:srgbClr val="FFFFFF"/>
              </a:highlight>
              <a:latin typeface="Montserrat"/>
              <a:ea typeface="Montserrat"/>
              <a:cs typeface="Montserrat"/>
              <a:sym typeface="Montserrat"/>
            </a:endParaRPr>
          </a:p>
          <a:p>
            <a:pPr marL="457200" lvl="0" indent="-336550" algn="l" rtl="0">
              <a:lnSpc>
                <a:spcPct val="150000"/>
              </a:lnSpc>
              <a:spcBef>
                <a:spcPts val="0"/>
              </a:spcBef>
              <a:spcAft>
                <a:spcPts val="0"/>
              </a:spcAft>
              <a:buClr>
                <a:srgbClr val="0D0D0D"/>
              </a:buClr>
              <a:buSzPts val="1700"/>
              <a:buFont typeface="Montserrat"/>
              <a:buAutoNum type="arabicPeriod"/>
            </a:pPr>
            <a:r>
              <a:rPr lang="fr" sz="1700" dirty="0">
                <a:solidFill>
                  <a:srgbClr val="0D0D0D"/>
                </a:solidFill>
                <a:highlight>
                  <a:srgbClr val="FFFFFF"/>
                </a:highlight>
                <a:latin typeface="Montserrat"/>
                <a:ea typeface="Montserrat"/>
                <a:cs typeface="Montserrat"/>
                <a:sym typeface="Montserrat"/>
              </a:rPr>
              <a:t>Méthodologie utilisée</a:t>
            </a:r>
            <a:endParaRPr sz="1700" dirty="0">
              <a:solidFill>
                <a:srgbClr val="0D0D0D"/>
              </a:solidFill>
              <a:highlight>
                <a:srgbClr val="FFFFFF"/>
              </a:highlight>
              <a:latin typeface="Montserrat"/>
              <a:ea typeface="Montserrat"/>
              <a:cs typeface="Montserrat"/>
              <a:sym typeface="Montserrat"/>
            </a:endParaRPr>
          </a:p>
          <a:p>
            <a:pPr marL="457200" lvl="0" indent="-336550" algn="l" rtl="0">
              <a:lnSpc>
                <a:spcPct val="150000"/>
              </a:lnSpc>
              <a:spcBef>
                <a:spcPts val="0"/>
              </a:spcBef>
              <a:spcAft>
                <a:spcPts val="0"/>
              </a:spcAft>
              <a:buClr>
                <a:srgbClr val="0D0D0D"/>
              </a:buClr>
              <a:buSzPts val="1700"/>
              <a:buFont typeface="Montserrat"/>
              <a:buAutoNum type="arabicPeriod"/>
            </a:pPr>
            <a:r>
              <a:rPr lang="fr-FR" sz="1700" dirty="0">
                <a:solidFill>
                  <a:srgbClr val="0D0D0D"/>
                </a:solidFill>
                <a:highlight>
                  <a:srgbClr val="FFFFFF"/>
                </a:highlight>
                <a:latin typeface="Montserrat"/>
                <a:ea typeface="Montserrat"/>
                <a:cs typeface="Montserrat"/>
                <a:sym typeface="Montserrat"/>
              </a:rPr>
              <a:t>Choix </a:t>
            </a:r>
            <a:r>
              <a:rPr lang="fr-FR" sz="1700">
                <a:solidFill>
                  <a:srgbClr val="0D0D0D"/>
                </a:solidFill>
                <a:highlight>
                  <a:srgbClr val="FFFFFF"/>
                </a:highlight>
                <a:latin typeface="Montserrat"/>
                <a:ea typeface="Montserrat"/>
                <a:cs typeface="Montserrat"/>
                <a:sym typeface="Montserrat"/>
              </a:rPr>
              <a:t>des technologies</a:t>
            </a:r>
            <a:endParaRPr sz="1700" dirty="0">
              <a:solidFill>
                <a:srgbClr val="0D0D0D"/>
              </a:solidFill>
              <a:highlight>
                <a:srgbClr val="FFFFFF"/>
              </a:highlight>
              <a:latin typeface="Montserrat"/>
              <a:ea typeface="Montserrat"/>
              <a:cs typeface="Montserrat"/>
              <a:sym typeface="Montserrat"/>
            </a:endParaRPr>
          </a:p>
          <a:p>
            <a:pPr marL="457200" lvl="0" indent="-336550" algn="l" rtl="0">
              <a:lnSpc>
                <a:spcPct val="150000"/>
              </a:lnSpc>
              <a:spcBef>
                <a:spcPts val="0"/>
              </a:spcBef>
              <a:spcAft>
                <a:spcPts val="0"/>
              </a:spcAft>
              <a:buClr>
                <a:srgbClr val="0D0D0D"/>
              </a:buClr>
              <a:buSzPts val="1700"/>
              <a:buFont typeface="Montserrat"/>
              <a:buAutoNum type="arabicPeriod"/>
            </a:pPr>
            <a:r>
              <a:rPr lang="fr" sz="1700" dirty="0">
                <a:solidFill>
                  <a:srgbClr val="0D0D0D"/>
                </a:solidFill>
                <a:highlight>
                  <a:srgbClr val="FFFFFF"/>
                </a:highlight>
                <a:latin typeface="Montserrat"/>
                <a:ea typeface="Montserrat"/>
                <a:cs typeface="Montserrat"/>
                <a:sym typeface="Montserrat"/>
              </a:rPr>
              <a:t>Spécifications techniques</a:t>
            </a:r>
          </a:p>
          <a:p>
            <a:pPr marL="120650" lvl="0" indent="0" algn="l" rtl="0">
              <a:lnSpc>
                <a:spcPct val="150000"/>
              </a:lnSpc>
              <a:spcBef>
                <a:spcPts val="0"/>
              </a:spcBef>
              <a:spcAft>
                <a:spcPts val="0"/>
              </a:spcAft>
              <a:buClr>
                <a:srgbClr val="0D0D0D"/>
              </a:buClr>
              <a:buSzPts val="1700"/>
              <a:buNone/>
            </a:pPr>
            <a:r>
              <a:rPr lang="fr" sz="1700" dirty="0">
                <a:solidFill>
                  <a:srgbClr val="0D0D0D"/>
                </a:solidFill>
                <a:highlight>
                  <a:srgbClr val="FFFFFF"/>
                </a:highlight>
                <a:latin typeface="Montserrat"/>
                <a:ea typeface="Montserrat"/>
                <a:cs typeface="Montserrat"/>
                <a:sym typeface="Montserrat"/>
              </a:rPr>
              <a:t>6.   Suivi du projet</a:t>
            </a:r>
            <a:endParaRPr sz="1700" dirty="0">
              <a:solidFill>
                <a:srgbClr val="0D0D0D"/>
              </a:solidFill>
              <a:highlight>
                <a:srgbClr val="FFFFFF"/>
              </a:highlight>
              <a:latin typeface="Montserrat"/>
              <a:ea typeface="Montserrat"/>
              <a:cs typeface="Montserrat"/>
              <a:sym typeface="Montserrat"/>
            </a:endParaRPr>
          </a:p>
          <a:p>
            <a:pPr marL="120650" lvl="0" indent="0" algn="l" rtl="0">
              <a:lnSpc>
                <a:spcPct val="150000"/>
              </a:lnSpc>
              <a:spcBef>
                <a:spcPts val="0"/>
              </a:spcBef>
              <a:spcAft>
                <a:spcPts val="0"/>
              </a:spcAft>
              <a:buClr>
                <a:srgbClr val="0D0D0D"/>
              </a:buClr>
              <a:buSzPts val="1700"/>
              <a:buNone/>
            </a:pPr>
            <a:r>
              <a:rPr lang="fr" sz="1700" dirty="0">
                <a:solidFill>
                  <a:srgbClr val="0D0D0D"/>
                </a:solidFill>
                <a:highlight>
                  <a:srgbClr val="FFFFFF"/>
                </a:highlight>
                <a:latin typeface="Montserrat"/>
                <a:ea typeface="Montserrat"/>
                <a:cs typeface="Montserrat"/>
                <a:sym typeface="Montserrat"/>
              </a:rPr>
              <a:t>7.   Veille technologique</a:t>
            </a:r>
            <a:endParaRPr sz="1700" dirty="0">
              <a:solidFill>
                <a:srgbClr val="0D0D0D"/>
              </a:solidFill>
              <a:highlight>
                <a:srgbClr val="FFFFFF"/>
              </a:highlight>
              <a:latin typeface="Montserrat"/>
              <a:ea typeface="Montserrat"/>
              <a:cs typeface="Montserrat"/>
              <a:sym typeface="Montserrat"/>
            </a:endParaRPr>
          </a:p>
          <a:p>
            <a:pPr marL="120650" lvl="0" indent="0" algn="l" rtl="0">
              <a:lnSpc>
                <a:spcPct val="150000"/>
              </a:lnSpc>
              <a:spcBef>
                <a:spcPts val="0"/>
              </a:spcBef>
              <a:spcAft>
                <a:spcPts val="0"/>
              </a:spcAft>
              <a:buClr>
                <a:srgbClr val="0D0D0D"/>
              </a:buClr>
              <a:buSzPts val="1700"/>
              <a:buNone/>
            </a:pPr>
            <a:r>
              <a:rPr lang="fr" sz="1700" dirty="0">
                <a:solidFill>
                  <a:srgbClr val="0D0D0D"/>
                </a:solidFill>
                <a:highlight>
                  <a:srgbClr val="FFFFFF"/>
                </a:highlight>
                <a:latin typeface="Montserrat"/>
                <a:ea typeface="Montserrat"/>
                <a:cs typeface="Montserrat"/>
                <a:sym typeface="Montserrat"/>
              </a:rPr>
              <a:t>8.   Conclusion </a:t>
            </a:r>
            <a:endParaRPr sz="1700" dirty="0">
              <a:solidFill>
                <a:srgbClr val="0D0D0D"/>
              </a:solidFill>
              <a:highlight>
                <a:srgbClr val="FFFFFF"/>
              </a:highlight>
              <a:latin typeface="Montserrat"/>
              <a:ea typeface="Montserrat"/>
              <a:cs typeface="Montserrat"/>
              <a:sym typeface="Montserrat"/>
            </a:endParaRPr>
          </a:p>
          <a:p>
            <a:pPr marL="120650" lvl="0" indent="0" algn="l" rtl="0">
              <a:lnSpc>
                <a:spcPct val="150000"/>
              </a:lnSpc>
              <a:spcBef>
                <a:spcPts val="0"/>
              </a:spcBef>
              <a:spcAft>
                <a:spcPts val="0"/>
              </a:spcAft>
              <a:buClr>
                <a:srgbClr val="0D0D0D"/>
              </a:buClr>
              <a:buSzPts val="1700"/>
              <a:buNone/>
            </a:pPr>
            <a:r>
              <a:rPr lang="fr" sz="1700" dirty="0">
                <a:solidFill>
                  <a:srgbClr val="0D0D0D"/>
                </a:solidFill>
                <a:highlight>
                  <a:srgbClr val="FFFFFF"/>
                </a:highlight>
                <a:latin typeface="Montserrat"/>
                <a:ea typeface="Montserrat"/>
                <a:cs typeface="Montserrat"/>
                <a:sym typeface="Montserrat"/>
              </a:rPr>
              <a:t>9.   Questions</a:t>
            </a:r>
            <a:endParaRPr sz="1700" dirty="0">
              <a:solidFill>
                <a:srgbClr val="0D0D0D"/>
              </a:solidFill>
              <a:highlight>
                <a:srgbClr val="FFFFFF"/>
              </a:highlight>
              <a:latin typeface="Montserrat"/>
              <a:ea typeface="Montserrat"/>
              <a:cs typeface="Montserrat"/>
              <a:sym typeface="Montserrat"/>
            </a:endParaRPr>
          </a:p>
          <a:p>
            <a:pPr marL="457200" lvl="0" indent="0" algn="l" rtl="0">
              <a:spcBef>
                <a:spcPts val="0"/>
              </a:spcBef>
              <a:spcAft>
                <a:spcPts val="0"/>
              </a:spcAft>
              <a:buNone/>
            </a:pPr>
            <a:endParaRPr sz="1200" dirty="0">
              <a:solidFill>
                <a:schemeClr val="dk1"/>
              </a:solidFill>
              <a:highlight>
                <a:srgbClr val="FFFFFF"/>
              </a:highlight>
              <a:latin typeface="Montserrat"/>
              <a:ea typeface="Montserrat"/>
              <a:cs typeface="Montserrat"/>
              <a:sym typeface="Montserrat"/>
            </a:endParaRPr>
          </a:p>
        </p:txBody>
      </p:sp>
      <p:pic>
        <p:nvPicPr>
          <p:cNvPr id="63" name="Google Shape;63;p14"/>
          <p:cNvPicPr preferRelativeResize="0"/>
          <p:nvPr/>
        </p:nvPicPr>
        <p:blipFill>
          <a:blip r:embed="rId3">
            <a:alphaModFix/>
          </a:blip>
          <a:stretch>
            <a:fillRect/>
          </a:stretch>
        </p:blipFill>
        <p:spPr>
          <a:xfrm>
            <a:off x="8469575" y="4802950"/>
            <a:ext cx="674425" cy="340550"/>
          </a:xfrm>
          <a:prstGeom prst="rect">
            <a:avLst/>
          </a:prstGeom>
          <a:noFill/>
          <a:ln>
            <a:noFill/>
          </a:ln>
        </p:spPr>
      </p:pic>
      <p:pic>
        <p:nvPicPr>
          <p:cNvPr id="3" name="Image 2" descr="Une image contenant texte, tableau, écriture manuscrite, ardoise&#10;&#10;Description générée automatiquement">
            <a:extLst>
              <a:ext uri="{FF2B5EF4-FFF2-40B4-BE49-F238E27FC236}">
                <a16:creationId xmlns:a16="http://schemas.microsoft.com/office/drawing/2014/main" id="{A5CC9A1B-3509-C197-4C14-7B4E27BD011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650556" y="1134941"/>
            <a:ext cx="3468208" cy="2756192"/>
          </a:xfrm>
          <a:prstGeom prst="rect">
            <a:avLst/>
          </a:prstGeom>
        </p:spPr>
      </p:pic>
      <p:sp>
        <p:nvSpPr>
          <p:cNvPr id="6" name="Google Shape;78;p16">
            <a:extLst>
              <a:ext uri="{FF2B5EF4-FFF2-40B4-BE49-F238E27FC236}">
                <a16:creationId xmlns:a16="http://schemas.microsoft.com/office/drawing/2014/main" id="{2800E814-EA8A-73EA-E7A9-ADC3F673639A}"/>
              </a:ext>
            </a:extLst>
          </p:cNvPr>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fr" sz="2000">
                <a:latin typeface="Montserrat"/>
                <a:ea typeface="Montserrat"/>
                <a:cs typeface="Montserrat"/>
                <a:sym typeface="Montserrat"/>
              </a:rPr>
              <a:t>Conclusion</a:t>
            </a:r>
            <a:endParaRPr sz="2000">
              <a:solidFill>
                <a:schemeClr val="dk2"/>
              </a:solidFill>
              <a:latin typeface="Montserrat"/>
              <a:ea typeface="Montserrat"/>
              <a:cs typeface="Montserrat"/>
              <a:sym typeface="Montserrat"/>
            </a:endParaRPr>
          </a:p>
        </p:txBody>
      </p:sp>
      <p:sp>
        <p:nvSpPr>
          <p:cNvPr id="122" name="Google Shape;12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123" name="Google Shape;123;p21"/>
          <p:cNvSpPr txBox="1"/>
          <p:nvPr/>
        </p:nvSpPr>
        <p:spPr>
          <a:xfrm>
            <a:off x="0" y="0"/>
            <a:ext cx="49116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fr" sz="1000">
                <a:solidFill>
                  <a:schemeClr val="dk2"/>
                </a:solidFill>
                <a:latin typeface="Montserrat"/>
                <a:ea typeface="Montserrat"/>
                <a:cs typeface="Montserrat"/>
                <a:sym typeface="Montserrat"/>
              </a:rPr>
              <a:t>Présentation de l’usage du no-code</a:t>
            </a:r>
            <a:endParaRPr sz="1000"/>
          </a:p>
        </p:txBody>
      </p:sp>
      <p:sp>
        <p:nvSpPr>
          <p:cNvPr id="125" name="Google Shape;125;p21"/>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26" name="Google Shape;126;p21"/>
          <p:cNvPicPr preferRelativeResize="0"/>
          <p:nvPr/>
        </p:nvPicPr>
        <p:blipFill>
          <a:blip r:embed="rId3">
            <a:alphaModFix/>
          </a:blip>
          <a:stretch>
            <a:fillRect/>
          </a:stretch>
        </p:blipFill>
        <p:spPr>
          <a:xfrm>
            <a:off x="8469575" y="4802950"/>
            <a:ext cx="674425" cy="340550"/>
          </a:xfrm>
          <a:prstGeom prst="rect">
            <a:avLst/>
          </a:prstGeom>
          <a:noFill/>
          <a:ln>
            <a:noFill/>
          </a:ln>
        </p:spPr>
      </p:pic>
      <p:pic>
        <p:nvPicPr>
          <p:cNvPr id="2" name="Image 1" descr="Une image contenant Graphique, logo, Police, symbole&#10;&#10;Description générée automatiquement">
            <a:extLst>
              <a:ext uri="{FF2B5EF4-FFF2-40B4-BE49-F238E27FC236}">
                <a16:creationId xmlns:a16="http://schemas.microsoft.com/office/drawing/2014/main" id="{2134C6DB-9E55-D3B4-1003-7F2E0EA70DB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11700" y="1124050"/>
            <a:ext cx="3187251" cy="1792829"/>
          </a:xfrm>
          <a:prstGeom prst="rect">
            <a:avLst/>
          </a:prstGeom>
        </p:spPr>
      </p:pic>
      <p:sp>
        <p:nvSpPr>
          <p:cNvPr id="4" name="ZoneTexte 3">
            <a:extLst>
              <a:ext uri="{FF2B5EF4-FFF2-40B4-BE49-F238E27FC236}">
                <a16:creationId xmlns:a16="http://schemas.microsoft.com/office/drawing/2014/main" id="{0FD0D536-FDB2-DEA4-58D2-26A0A19798AC}"/>
              </a:ext>
            </a:extLst>
          </p:cNvPr>
          <p:cNvSpPr txBox="1"/>
          <p:nvPr/>
        </p:nvSpPr>
        <p:spPr>
          <a:xfrm>
            <a:off x="874859" y="1124050"/>
            <a:ext cx="3910361" cy="307777"/>
          </a:xfrm>
          <a:prstGeom prst="rect">
            <a:avLst/>
          </a:prstGeom>
          <a:noFill/>
        </p:spPr>
        <p:txBody>
          <a:bodyPr wrap="square" rtlCol="0">
            <a:spAutoFit/>
          </a:bodyPr>
          <a:lstStyle/>
          <a:p>
            <a:r>
              <a:rPr lang="fr-FR" dirty="0">
                <a:latin typeface="Montserrat" pitchFamily="2" charset="0"/>
              </a:rPr>
              <a:t>Technologies choisies</a:t>
            </a:r>
          </a:p>
        </p:txBody>
      </p:sp>
      <p:pic>
        <p:nvPicPr>
          <p:cNvPr id="6" name="Image 5" descr="Une image contenant Graphique, graphisme, personne, habits&#10;&#10;Description générée automatiquement">
            <a:extLst>
              <a:ext uri="{FF2B5EF4-FFF2-40B4-BE49-F238E27FC236}">
                <a16:creationId xmlns:a16="http://schemas.microsoft.com/office/drawing/2014/main" id="{65928F25-B46F-7C94-843E-73BB3950F4DC}"/>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769991" y="1223050"/>
            <a:ext cx="2485716" cy="1568605"/>
          </a:xfrm>
          <a:prstGeom prst="rect">
            <a:avLst/>
          </a:prstGeom>
        </p:spPr>
      </p:pic>
      <p:sp>
        <p:nvSpPr>
          <p:cNvPr id="7" name="ZoneTexte 6">
            <a:extLst>
              <a:ext uri="{FF2B5EF4-FFF2-40B4-BE49-F238E27FC236}">
                <a16:creationId xmlns:a16="http://schemas.microsoft.com/office/drawing/2014/main" id="{6A4161BD-44CF-C714-C8F1-35EB9891FD59}"/>
              </a:ext>
            </a:extLst>
          </p:cNvPr>
          <p:cNvSpPr txBox="1"/>
          <p:nvPr/>
        </p:nvSpPr>
        <p:spPr>
          <a:xfrm>
            <a:off x="5068712" y="1130682"/>
            <a:ext cx="2022088" cy="307777"/>
          </a:xfrm>
          <a:prstGeom prst="rect">
            <a:avLst/>
          </a:prstGeom>
          <a:noFill/>
        </p:spPr>
        <p:txBody>
          <a:bodyPr wrap="square" rtlCol="0">
            <a:spAutoFit/>
          </a:bodyPr>
          <a:lstStyle/>
          <a:p>
            <a:r>
              <a:rPr lang="fr-FR" dirty="0">
                <a:latin typeface="Montserrat" pitchFamily="2" charset="0"/>
              </a:rPr>
              <a:t>Notre méthodologie</a:t>
            </a:r>
          </a:p>
        </p:txBody>
      </p:sp>
      <p:pic>
        <p:nvPicPr>
          <p:cNvPr id="8" name="Image 7">
            <a:extLst>
              <a:ext uri="{FF2B5EF4-FFF2-40B4-BE49-F238E27FC236}">
                <a16:creationId xmlns:a16="http://schemas.microsoft.com/office/drawing/2014/main" id="{0542D0B6-9532-B9F0-9847-66E74AA8D7B0}"/>
              </a:ext>
            </a:extLst>
          </p:cNvPr>
          <p:cNvPicPr>
            <a:picLocks noChangeAspect="1"/>
          </p:cNvPicPr>
          <p:nvPr/>
        </p:nvPicPr>
        <p:blipFill>
          <a:blip r:embed="rId8"/>
          <a:stretch>
            <a:fillRect/>
          </a:stretch>
        </p:blipFill>
        <p:spPr>
          <a:xfrm>
            <a:off x="721045" y="3313493"/>
            <a:ext cx="2202498" cy="1217818"/>
          </a:xfrm>
          <a:prstGeom prst="rect">
            <a:avLst/>
          </a:prstGeom>
          <a:effectLst>
            <a:outerShdw blurRad="50800" dist="38100" dir="2700000" algn="tl" rotWithShape="0">
              <a:prstClr val="black">
                <a:alpha val="40000"/>
              </a:prstClr>
            </a:outerShdw>
            <a:softEdge rad="0"/>
          </a:effectLst>
        </p:spPr>
      </p:pic>
      <p:sp>
        <p:nvSpPr>
          <p:cNvPr id="9" name="ZoneTexte 8">
            <a:extLst>
              <a:ext uri="{FF2B5EF4-FFF2-40B4-BE49-F238E27FC236}">
                <a16:creationId xmlns:a16="http://schemas.microsoft.com/office/drawing/2014/main" id="{AFFEDE93-8BE1-4F1C-CBE4-C28ED7FF1F5E}"/>
              </a:ext>
            </a:extLst>
          </p:cNvPr>
          <p:cNvSpPr txBox="1"/>
          <p:nvPr/>
        </p:nvSpPr>
        <p:spPr>
          <a:xfrm>
            <a:off x="993386" y="2807408"/>
            <a:ext cx="1657815" cy="307777"/>
          </a:xfrm>
          <a:prstGeom prst="rect">
            <a:avLst/>
          </a:prstGeom>
          <a:noFill/>
        </p:spPr>
        <p:txBody>
          <a:bodyPr wrap="square" rtlCol="0">
            <a:spAutoFit/>
          </a:bodyPr>
          <a:lstStyle/>
          <a:p>
            <a:r>
              <a:rPr lang="fr-FR" dirty="0">
                <a:latin typeface="Montserrat" pitchFamily="2" charset="0"/>
              </a:rPr>
              <a:t>Suivi du projet</a:t>
            </a:r>
          </a:p>
        </p:txBody>
      </p:sp>
      <p:pic>
        <p:nvPicPr>
          <p:cNvPr id="11" name="Image 10" descr="Une image contenant Graphique, Police, logo, graphisme&#10;&#10;Description générée automatiquement">
            <a:extLst>
              <a:ext uri="{FF2B5EF4-FFF2-40B4-BE49-F238E27FC236}">
                <a16:creationId xmlns:a16="http://schemas.microsoft.com/office/drawing/2014/main" id="{B2ED346C-1E64-580D-9AD5-D25BCEA9014C}"/>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4572000" y="3386642"/>
            <a:ext cx="2861708" cy="944587"/>
          </a:xfrm>
          <a:prstGeom prst="rect">
            <a:avLst/>
          </a:prstGeom>
        </p:spPr>
      </p:pic>
      <p:sp>
        <p:nvSpPr>
          <p:cNvPr id="12" name="ZoneTexte 11">
            <a:extLst>
              <a:ext uri="{FF2B5EF4-FFF2-40B4-BE49-F238E27FC236}">
                <a16:creationId xmlns:a16="http://schemas.microsoft.com/office/drawing/2014/main" id="{B46B5579-21E3-0C08-2EE8-1D356D54D1F7}"/>
              </a:ext>
            </a:extLst>
          </p:cNvPr>
          <p:cNvSpPr txBox="1"/>
          <p:nvPr/>
        </p:nvSpPr>
        <p:spPr>
          <a:xfrm>
            <a:off x="5053209" y="2860675"/>
            <a:ext cx="2202498" cy="307777"/>
          </a:xfrm>
          <a:prstGeom prst="rect">
            <a:avLst/>
          </a:prstGeom>
          <a:noFill/>
        </p:spPr>
        <p:txBody>
          <a:bodyPr wrap="square" rtlCol="0">
            <a:spAutoFit/>
          </a:bodyPr>
          <a:lstStyle/>
          <a:p>
            <a:r>
              <a:rPr lang="fr-FR" dirty="0">
                <a:latin typeface="Montserrat" pitchFamily="2" charset="0"/>
              </a:rPr>
              <a:t>Veille Technologie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2"/>
          <p:cNvSpPr txBox="1"/>
          <p:nvPr/>
        </p:nvSpPr>
        <p:spPr>
          <a:xfrm>
            <a:off x="2411475" y="2125800"/>
            <a:ext cx="4222200" cy="8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500">
                <a:solidFill>
                  <a:schemeClr val="dk1"/>
                </a:solidFill>
                <a:latin typeface="Montserrat"/>
                <a:ea typeface="Montserrat"/>
                <a:cs typeface="Montserrat"/>
                <a:sym typeface="Montserrat"/>
              </a:rPr>
              <a:t>QUESTIONS ?</a:t>
            </a:r>
            <a:endParaRPr sz="3500">
              <a:solidFill>
                <a:schemeClr val="dk1"/>
              </a:solidFill>
              <a:latin typeface="Montserrat"/>
              <a:ea typeface="Montserrat"/>
              <a:cs typeface="Montserrat"/>
              <a:sym typeface="Montserrat"/>
            </a:endParaRPr>
          </a:p>
        </p:txBody>
      </p:sp>
      <p:sp>
        <p:nvSpPr>
          <p:cNvPr id="132" name="Google Shape;132;p22"/>
          <p:cNvSpPr txBox="1"/>
          <p:nvPr/>
        </p:nvSpPr>
        <p:spPr>
          <a:xfrm>
            <a:off x="115175" y="118275"/>
            <a:ext cx="2384700" cy="2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1"/>
              </a:solidFill>
              <a:latin typeface="Montserrat"/>
              <a:ea typeface="Montserrat"/>
              <a:cs typeface="Montserrat"/>
              <a:sym typeface="Montserrat"/>
            </a:endParaRPr>
          </a:p>
        </p:txBody>
      </p:sp>
      <p:pic>
        <p:nvPicPr>
          <p:cNvPr id="133" name="Google Shape;133;p22"/>
          <p:cNvPicPr preferRelativeResize="0"/>
          <p:nvPr/>
        </p:nvPicPr>
        <p:blipFill>
          <a:blip r:embed="rId3">
            <a:alphaModFix/>
          </a:blip>
          <a:stretch>
            <a:fillRect/>
          </a:stretch>
        </p:blipFill>
        <p:spPr>
          <a:xfrm>
            <a:off x="8469575" y="4802950"/>
            <a:ext cx="674425" cy="340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fr" sz="2000">
                <a:latin typeface="Montserrat"/>
                <a:ea typeface="Montserrat"/>
                <a:cs typeface="Montserrat"/>
                <a:sym typeface="Montserrat"/>
              </a:rPr>
              <a:t>Contexte du Projet</a:t>
            </a:r>
            <a:endParaRPr sz="3400">
              <a:latin typeface="Montserrat"/>
              <a:ea typeface="Montserrat"/>
              <a:cs typeface="Montserrat"/>
              <a:sym typeface="Montserrat"/>
            </a:endParaRPr>
          </a:p>
        </p:txBody>
      </p:sp>
      <p:sp>
        <p:nvSpPr>
          <p:cNvPr id="69" name="Google Shape;69;p15"/>
          <p:cNvSpPr txBox="1"/>
          <p:nvPr/>
        </p:nvSpPr>
        <p:spPr>
          <a:xfrm>
            <a:off x="434775" y="1085525"/>
            <a:ext cx="4137225" cy="3370123"/>
          </a:xfrm>
          <a:prstGeom prst="rect">
            <a:avLst/>
          </a:prstGeom>
          <a:noFill/>
          <a:ln>
            <a:noFill/>
          </a:ln>
        </p:spPr>
        <p:txBody>
          <a:bodyPr spcFirstLastPara="1" wrap="square" lIns="91425" tIns="91425" rIns="91425" bIns="91425" anchor="t" anchorCtr="0">
            <a:spAutoFit/>
          </a:bodyPr>
          <a:lstStyle/>
          <a:p>
            <a:pPr>
              <a:spcBef>
                <a:spcPts val="1200"/>
              </a:spcBef>
            </a:pPr>
            <a:r>
              <a:rPr lang="fr-FR" sz="1700" u="none" strike="noStrike" dirty="0">
                <a:solidFill>
                  <a:srgbClr val="000000"/>
                </a:solidFill>
                <a:latin typeface="Montserrat" panose="00000500000000000000" pitchFamily="2" charset="0"/>
              </a:rPr>
              <a:t>Menu Maker est une plateforme pour restaurateurs, leur permettant de créer des menus personnalisés et stylisés. Ces menus peuvent être partagés sur Instagram, diffusés sur Deliveroo, et commandés en impression via </a:t>
            </a:r>
            <a:r>
              <a:rPr lang="fr-FR" sz="1700" u="none" strike="noStrike" dirty="0" err="1">
                <a:solidFill>
                  <a:srgbClr val="000000"/>
                </a:solidFill>
                <a:latin typeface="Montserrat" panose="00000500000000000000" pitchFamily="2" charset="0"/>
              </a:rPr>
              <a:t>Qwenta</a:t>
            </a:r>
            <a:r>
              <a:rPr lang="fr-FR" sz="1700" u="none" strike="noStrike" dirty="0">
                <a:solidFill>
                  <a:srgbClr val="000000"/>
                </a:solidFill>
                <a:latin typeface="Montserrat" panose="00000500000000000000" pitchFamily="2" charset="0"/>
              </a:rPr>
              <a:t>. L'objectif est de fournir une solution complète pour la création et la gestion des menus.</a:t>
            </a:r>
            <a:endParaRPr lang="fr-FR" sz="1700" u="none" strike="noStrike" dirty="0">
              <a:solidFill>
                <a:srgbClr val="FFFFFF"/>
              </a:solidFill>
              <a:latin typeface="Montserrat" panose="00000500000000000000" pitchFamily="2" charset="0"/>
            </a:endParaRPr>
          </a:p>
          <a:p>
            <a:pPr marL="0" lvl="0" indent="0" algn="l" rtl="0">
              <a:spcBef>
                <a:spcPts val="1200"/>
              </a:spcBef>
              <a:spcAft>
                <a:spcPts val="0"/>
              </a:spcAft>
              <a:buNone/>
            </a:pPr>
            <a:endParaRPr sz="1700" dirty="0">
              <a:latin typeface="Montserrat" panose="00000500000000000000" pitchFamily="2" charset="0"/>
            </a:endParaRPr>
          </a:p>
        </p:txBody>
      </p:sp>
      <p:sp>
        <p:nvSpPr>
          <p:cNvPr id="70" name="Google Shape;70;p15"/>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1" name="Google Shape;71;p15"/>
          <p:cNvPicPr preferRelativeResize="0"/>
          <p:nvPr/>
        </p:nvPicPr>
        <p:blipFill>
          <a:blip r:embed="rId3">
            <a:alphaModFix/>
          </a:blip>
          <a:stretch>
            <a:fillRect/>
          </a:stretch>
        </p:blipFill>
        <p:spPr>
          <a:xfrm>
            <a:off x="8469575" y="4802950"/>
            <a:ext cx="674425" cy="340550"/>
          </a:xfrm>
          <a:prstGeom prst="rect">
            <a:avLst/>
          </a:prstGeom>
          <a:noFill/>
          <a:ln>
            <a:noFill/>
          </a:ln>
        </p:spPr>
      </p:pic>
      <p:pic>
        <p:nvPicPr>
          <p:cNvPr id="3" name="Image 2" descr="Une image contenant texte, capture d’écran, habits, Site web&#10;&#10;Description générée automatiquement">
            <a:extLst>
              <a:ext uri="{FF2B5EF4-FFF2-40B4-BE49-F238E27FC236}">
                <a16:creationId xmlns:a16="http://schemas.microsoft.com/office/drawing/2014/main" id="{23339E60-207A-F45F-6D0A-6FF09D43B9DA}"/>
              </a:ext>
            </a:extLst>
          </p:cNvPr>
          <p:cNvPicPr>
            <a:picLocks noChangeAspect="1"/>
          </p:cNvPicPr>
          <p:nvPr/>
        </p:nvPicPr>
        <p:blipFill>
          <a:blip r:embed="rId4"/>
          <a:stretch>
            <a:fillRect/>
          </a:stretch>
        </p:blipFill>
        <p:spPr>
          <a:xfrm>
            <a:off x="5470860" y="826087"/>
            <a:ext cx="2635368" cy="3888998"/>
          </a:xfrm>
          <a:prstGeom prst="roundRect">
            <a:avLst>
              <a:gd name="adj" fmla="val 5627"/>
            </a:avLst>
          </a:prstGeom>
          <a:effectLst>
            <a:outerShdw blurRad="50800" dist="38100" dir="2700000" algn="tl"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fr" sz="2020" dirty="0">
                <a:latin typeface="Montserrat"/>
                <a:ea typeface="Montserrat"/>
                <a:cs typeface="Montserrat"/>
                <a:sym typeface="Montserrat"/>
              </a:rPr>
              <a:t>Aperçu de la maquette – </a:t>
            </a:r>
            <a:r>
              <a:rPr lang="fr-FR" sz="2020" dirty="0">
                <a:latin typeface="Montserrat"/>
                <a:ea typeface="Montserrat"/>
                <a:cs typeface="Montserrat"/>
                <a:sym typeface="Montserrat"/>
              </a:rPr>
              <a:t>Landing page/Dashboard</a:t>
            </a:r>
            <a:endParaRPr sz="2020" dirty="0">
              <a:latin typeface="Montserrat"/>
              <a:ea typeface="Montserrat"/>
              <a:cs typeface="Montserrat"/>
              <a:sym typeface="Montserrat"/>
            </a:endParaRPr>
          </a:p>
          <a:p>
            <a:pPr marL="0" lvl="0" indent="0" algn="l" rtl="0">
              <a:lnSpc>
                <a:spcPct val="115000"/>
              </a:lnSpc>
              <a:spcBef>
                <a:spcPts val="1200"/>
              </a:spcBef>
              <a:spcAft>
                <a:spcPts val="1200"/>
              </a:spcAft>
              <a:buSzPts val="990"/>
              <a:buNone/>
            </a:pPr>
            <a:endParaRPr sz="1820" dirty="0">
              <a:solidFill>
                <a:schemeClr val="dk2"/>
              </a:solidFill>
              <a:latin typeface="Montserrat"/>
              <a:ea typeface="Montserrat"/>
              <a:cs typeface="Montserrat"/>
              <a:sym typeface="Montserrat"/>
            </a:endParaRPr>
          </a:p>
        </p:txBody>
      </p:sp>
      <p:sp>
        <p:nvSpPr>
          <p:cNvPr id="78" name="Google Shape;78;p16"/>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9" name="Google Shape;79;p16"/>
          <p:cNvPicPr preferRelativeResize="0"/>
          <p:nvPr/>
        </p:nvPicPr>
        <p:blipFill>
          <a:blip r:embed="rId3">
            <a:alphaModFix/>
          </a:blip>
          <a:stretch>
            <a:fillRect/>
          </a:stretch>
        </p:blipFill>
        <p:spPr>
          <a:xfrm>
            <a:off x="8469932" y="4802950"/>
            <a:ext cx="674425" cy="340550"/>
          </a:xfrm>
          <a:prstGeom prst="rect">
            <a:avLst/>
          </a:prstGeom>
          <a:noFill/>
          <a:ln>
            <a:noFill/>
          </a:ln>
        </p:spPr>
      </p:pic>
      <p:pic>
        <p:nvPicPr>
          <p:cNvPr id="10" name="Image 9">
            <a:extLst>
              <a:ext uri="{FF2B5EF4-FFF2-40B4-BE49-F238E27FC236}">
                <a16:creationId xmlns:a16="http://schemas.microsoft.com/office/drawing/2014/main" id="{064ED7C4-5908-FEB7-BA2B-3F3AD3F0E529}"/>
              </a:ext>
            </a:extLst>
          </p:cNvPr>
          <p:cNvPicPr>
            <a:picLocks noChangeAspect="1"/>
          </p:cNvPicPr>
          <p:nvPr/>
        </p:nvPicPr>
        <p:blipFill>
          <a:blip r:embed="rId4"/>
          <a:stretch>
            <a:fillRect/>
          </a:stretch>
        </p:blipFill>
        <p:spPr>
          <a:xfrm>
            <a:off x="852117" y="1017725"/>
            <a:ext cx="2677921" cy="3951793"/>
          </a:xfrm>
          <a:prstGeom prst="roundRect">
            <a:avLst>
              <a:gd name="adj" fmla="val 13045"/>
            </a:avLst>
          </a:prstGeom>
          <a:effectLst>
            <a:outerShdw blurRad="50800" dist="38100" dir="2700000" algn="tl" rotWithShape="0">
              <a:prstClr val="black">
                <a:alpha val="40000"/>
              </a:prstClr>
            </a:outerShdw>
          </a:effectLst>
        </p:spPr>
      </p:pic>
      <p:pic>
        <p:nvPicPr>
          <p:cNvPr id="16" name="Image 15">
            <a:extLst>
              <a:ext uri="{FF2B5EF4-FFF2-40B4-BE49-F238E27FC236}">
                <a16:creationId xmlns:a16="http://schemas.microsoft.com/office/drawing/2014/main" id="{61FFB28E-48A9-7F60-CE15-9F7B4DD46A1B}"/>
              </a:ext>
            </a:extLst>
          </p:cNvPr>
          <p:cNvPicPr>
            <a:picLocks noChangeAspect="1"/>
          </p:cNvPicPr>
          <p:nvPr/>
        </p:nvPicPr>
        <p:blipFill>
          <a:blip r:embed="rId5"/>
          <a:stretch>
            <a:fillRect/>
          </a:stretch>
        </p:blipFill>
        <p:spPr>
          <a:xfrm>
            <a:off x="4271256" y="1342778"/>
            <a:ext cx="4020627" cy="2952132"/>
          </a:xfrm>
          <a:prstGeom prst="roundRect">
            <a:avLst>
              <a:gd name="adj" fmla="val 7750"/>
            </a:avLst>
          </a:prstGeom>
          <a:effectLst>
            <a:outerShdw blurRad="50800" dist="38100" dir="2700000" algn="tl"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fr" sz="2020" dirty="0">
                <a:latin typeface="Montserrat"/>
                <a:ea typeface="Montserrat"/>
                <a:cs typeface="Montserrat"/>
                <a:sym typeface="Montserrat"/>
              </a:rPr>
              <a:t>Aperçu de la maquette – Création du menu</a:t>
            </a:r>
            <a:endParaRPr sz="2020" dirty="0">
              <a:latin typeface="Montserrat"/>
              <a:ea typeface="Montserrat"/>
              <a:cs typeface="Montserrat"/>
              <a:sym typeface="Montserrat"/>
            </a:endParaRPr>
          </a:p>
          <a:p>
            <a:pPr marL="0" lvl="0" indent="0" algn="l" rtl="0">
              <a:lnSpc>
                <a:spcPct val="115000"/>
              </a:lnSpc>
              <a:spcBef>
                <a:spcPts val="1200"/>
              </a:spcBef>
              <a:spcAft>
                <a:spcPts val="1200"/>
              </a:spcAft>
              <a:buSzPts val="990"/>
              <a:buNone/>
            </a:pPr>
            <a:endParaRPr sz="1820" dirty="0">
              <a:solidFill>
                <a:schemeClr val="dk2"/>
              </a:solidFill>
              <a:latin typeface="Montserrat"/>
              <a:ea typeface="Montserrat"/>
              <a:cs typeface="Montserrat"/>
              <a:sym typeface="Montserrat"/>
            </a:endParaRPr>
          </a:p>
        </p:txBody>
      </p:sp>
      <p:sp>
        <p:nvSpPr>
          <p:cNvPr id="78" name="Google Shape;78;p16"/>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9" name="Google Shape;79;p16"/>
          <p:cNvPicPr preferRelativeResize="0"/>
          <p:nvPr/>
        </p:nvPicPr>
        <p:blipFill>
          <a:blip r:embed="rId3">
            <a:alphaModFix/>
          </a:blip>
          <a:stretch>
            <a:fillRect/>
          </a:stretch>
        </p:blipFill>
        <p:spPr>
          <a:xfrm>
            <a:off x="8469932" y="4802950"/>
            <a:ext cx="674425" cy="340550"/>
          </a:xfrm>
          <a:prstGeom prst="rect">
            <a:avLst/>
          </a:prstGeom>
          <a:noFill/>
          <a:ln>
            <a:noFill/>
          </a:ln>
        </p:spPr>
      </p:pic>
      <p:pic>
        <p:nvPicPr>
          <p:cNvPr id="3" name="Image 2">
            <a:extLst>
              <a:ext uri="{FF2B5EF4-FFF2-40B4-BE49-F238E27FC236}">
                <a16:creationId xmlns:a16="http://schemas.microsoft.com/office/drawing/2014/main" id="{471EF509-CC10-9443-392E-73E4D235F404}"/>
              </a:ext>
            </a:extLst>
          </p:cNvPr>
          <p:cNvPicPr>
            <a:picLocks noChangeAspect="1"/>
          </p:cNvPicPr>
          <p:nvPr/>
        </p:nvPicPr>
        <p:blipFill>
          <a:blip r:embed="rId4"/>
          <a:stretch>
            <a:fillRect/>
          </a:stretch>
        </p:blipFill>
        <p:spPr>
          <a:xfrm>
            <a:off x="444130" y="1365555"/>
            <a:ext cx="4207801" cy="3089564"/>
          </a:xfrm>
          <a:prstGeom prst="roundRect">
            <a:avLst>
              <a:gd name="adj" fmla="val 0"/>
            </a:avLst>
          </a:prstGeom>
          <a:effectLst>
            <a:outerShdw blurRad="50800" dist="38100" dir="2700000" algn="tl" rotWithShape="0">
              <a:prstClr val="black">
                <a:alpha val="40000"/>
              </a:prstClr>
            </a:outerShdw>
          </a:effectLst>
        </p:spPr>
      </p:pic>
      <p:pic>
        <p:nvPicPr>
          <p:cNvPr id="7" name="Image 6">
            <a:extLst>
              <a:ext uri="{FF2B5EF4-FFF2-40B4-BE49-F238E27FC236}">
                <a16:creationId xmlns:a16="http://schemas.microsoft.com/office/drawing/2014/main" id="{85B5E7F0-47F4-846D-E5CB-FA030C328A1B}"/>
              </a:ext>
            </a:extLst>
          </p:cNvPr>
          <p:cNvPicPr>
            <a:picLocks noChangeAspect="1"/>
          </p:cNvPicPr>
          <p:nvPr/>
        </p:nvPicPr>
        <p:blipFill>
          <a:blip r:embed="rId5"/>
          <a:stretch>
            <a:fillRect/>
          </a:stretch>
        </p:blipFill>
        <p:spPr>
          <a:xfrm>
            <a:off x="5487556" y="1974317"/>
            <a:ext cx="2230400" cy="16382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8675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fr" sz="2020" dirty="0">
                <a:latin typeface="Montserrat"/>
                <a:ea typeface="Montserrat"/>
                <a:cs typeface="Montserrat"/>
                <a:sym typeface="Montserrat"/>
              </a:rPr>
              <a:t>Aperçu de la maquette – Création du menu</a:t>
            </a:r>
            <a:endParaRPr sz="1820" dirty="0">
              <a:solidFill>
                <a:schemeClr val="dk2"/>
              </a:solidFill>
              <a:latin typeface="Montserrat"/>
              <a:ea typeface="Montserrat"/>
              <a:cs typeface="Montserrat"/>
              <a:sym typeface="Montserrat"/>
            </a:endParaRPr>
          </a:p>
        </p:txBody>
      </p:sp>
      <p:sp>
        <p:nvSpPr>
          <p:cNvPr id="78" name="Google Shape;78;p16"/>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9" name="Google Shape;79;p16"/>
          <p:cNvPicPr preferRelativeResize="0"/>
          <p:nvPr/>
        </p:nvPicPr>
        <p:blipFill>
          <a:blip r:embed="rId3">
            <a:alphaModFix/>
          </a:blip>
          <a:stretch>
            <a:fillRect/>
          </a:stretch>
        </p:blipFill>
        <p:spPr>
          <a:xfrm>
            <a:off x="8469932" y="4802950"/>
            <a:ext cx="674425" cy="340550"/>
          </a:xfrm>
          <a:prstGeom prst="rect">
            <a:avLst/>
          </a:prstGeom>
          <a:noFill/>
          <a:ln>
            <a:noFill/>
          </a:ln>
        </p:spPr>
      </p:pic>
      <p:pic>
        <p:nvPicPr>
          <p:cNvPr id="5" name="Image 4">
            <a:extLst>
              <a:ext uri="{FF2B5EF4-FFF2-40B4-BE49-F238E27FC236}">
                <a16:creationId xmlns:a16="http://schemas.microsoft.com/office/drawing/2014/main" id="{31110F41-EE0C-E26F-97F2-3BB95D5EB8DD}"/>
              </a:ext>
            </a:extLst>
          </p:cNvPr>
          <p:cNvPicPr>
            <a:picLocks noChangeAspect="1"/>
          </p:cNvPicPr>
          <p:nvPr/>
        </p:nvPicPr>
        <p:blipFill>
          <a:blip r:embed="rId4"/>
          <a:stretch>
            <a:fillRect/>
          </a:stretch>
        </p:blipFill>
        <p:spPr>
          <a:xfrm>
            <a:off x="311700" y="1281545"/>
            <a:ext cx="4207802" cy="3089564"/>
          </a:xfrm>
          <a:prstGeom prst="roundRect">
            <a:avLst>
              <a:gd name="adj" fmla="val 0"/>
            </a:avLst>
          </a:prstGeom>
          <a:effectLst>
            <a:outerShdw blurRad="50800" dist="38100" dir="2700000" algn="tl" rotWithShape="0">
              <a:prstClr val="black">
                <a:alpha val="40000"/>
              </a:prstClr>
            </a:outerShdw>
          </a:effectLst>
        </p:spPr>
      </p:pic>
      <p:pic>
        <p:nvPicPr>
          <p:cNvPr id="7" name="Image 6">
            <a:extLst>
              <a:ext uri="{FF2B5EF4-FFF2-40B4-BE49-F238E27FC236}">
                <a16:creationId xmlns:a16="http://schemas.microsoft.com/office/drawing/2014/main" id="{F88E3589-995E-B353-0837-DF090D85E203}"/>
              </a:ext>
            </a:extLst>
          </p:cNvPr>
          <p:cNvPicPr>
            <a:picLocks noChangeAspect="1"/>
          </p:cNvPicPr>
          <p:nvPr/>
        </p:nvPicPr>
        <p:blipFill>
          <a:blip r:embed="rId5"/>
          <a:stretch>
            <a:fillRect/>
          </a:stretch>
        </p:blipFill>
        <p:spPr>
          <a:xfrm>
            <a:off x="4572000" y="1470313"/>
            <a:ext cx="1848009" cy="2202873"/>
          </a:xfrm>
          <a:prstGeom prst="rect">
            <a:avLst/>
          </a:prstGeom>
          <a:effectLst>
            <a:outerShdw blurRad="50800" dist="38100" dir="2700000" algn="tl" rotWithShape="0">
              <a:prstClr val="black">
                <a:alpha val="40000"/>
              </a:prstClr>
            </a:outerShdw>
          </a:effectLst>
        </p:spPr>
      </p:pic>
      <p:pic>
        <p:nvPicPr>
          <p:cNvPr id="11" name="Image 10">
            <a:extLst>
              <a:ext uri="{FF2B5EF4-FFF2-40B4-BE49-F238E27FC236}">
                <a16:creationId xmlns:a16="http://schemas.microsoft.com/office/drawing/2014/main" id="{A3AE5CBF-A160-74CD-A63B-E7AD4D1B5400}"/>
              </a:ext>
            </a:extLst>
          </p:cNvPr>
          <p:cNvPicPr>
            <a:picLocks noChangeAspect="1"/>
          </p:cNvPicPr>
          <p:nvPr/>
        </p:nvPicPr>
        <p:blipFill>
          <a:blip r:embed="rId6"/>
          <a:stretch>
            <a:fillRect/>
          </a:stretch>
        </p:blipFill>
        <p:spPr>
          <a:xfrm>
            <a:off x="6495558" y="1470313"/>
            <a:ext cx="1974374" cy="220287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94940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fr" sz="2020" dirty="0">
                <a:latin typeface="Montserrat"/>
                <a:ea typeface="Montserrat"/>
                <a:cs typeface="Montserrat"/>
                <a:sym typeface="Montserrat"/>
              </a:rPr>
              <a:t>Aperçu de la maquette – Création du menu</a:t>
            </a:r>
            <a:endParaRPr sz="1820" dirty="0">
              <a:solidFill>
                <a:schemeClr val="dk2"/>
              </a:solidFill>
              <a:latin typeface="Montserrat"/>
              <a:ea typeface="Montserrat"/>
              <a:cs typeface="Montserrat"/>
              <a:sym typeface="Montserrat"/>
            </a:endParaRPr>
          </a:p>
        </p:txBody>
      </p:sp>
      <p:sp>
        <p:nvSpPr>
          <p:cNvPr id="77" name="Google Shape;77;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78" name="Google Shape;78;p16"/>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9" name="Google Shape;79;p16"/>
          <p:cNvPicPr preferRelativeResize="0"/>
          <p:nvPr/>
        </p:nvPicPr>
        <p:blipFill>
          <a:blip r:embed="rId3">
            <a:alphaModFix/>
          </a:blip>
          <a:stretch>
            <a:fillRect/>
          </a:stretch>
        </p:blipFill>
        <p:spPr>
          <a:xfrm>
            <a:off x="8469932" y="4802950"/>
            <a:ext cx="674425" cy="340550"/>
          </a:xfrm>
          <a:prstGeom prst="rect">
            <a:avLst/>
          </a:prstGeom>
          <a:noFill/>
          <a:ln>
            <a:noFill/>
          </a:ln>
        </p:spPr>
      </p:pic>
      <p:pic>
        <p:nvPicPr>
          <p:cNvPr id="3" name="Image 2">
            <a:extLst>
              <a:ext uri="{FF2B5EF4-FFF2-40B4-BE49-F238E27FC236}">
                <a16:creationId xmlns:a16="http://schemas.microsoft.com/office/drawing/2014/main" id="{9AEA2078-591D-DA01-C14C-A56CDD828C3E}"/>
              </a:ext>
            </a:extLst>
          </p:cNvPr>
          <p:cNvPicPr>
            <a:picLocks noChangeAspect="1"/>
          </p:cNvPicPr>
          <p:nvPr/>
        </p:nvPicPr>
        <p:blipFill>
          <a:blip r:embed="rId4"/>
          <a:stretch>
            <a:fillRect/>
          </a:stretch>
        </p:blipFill>
        <p:spPr>
          <a:xfrm>
            <a:off x="154527" y="1519544"/>
            <a:ext cx="3891000" cy="2856954"/>
          </a:xfrm>
          <a:prstGeom prst="rect">
            <a:avLst/>
          </a:prstGeom>
          <a:effectLst>
            <a:outerShdw blurRad="50800" dist="38100" dir="2700000" algn="tl" rotWithShape="0">
              <a:prstClr val="black">
                <a:alpha val="40000"/>
              </a:prstClr>
            </a:outerShdw>
          </a:effectLst>
        </p:spPr>
      </p:pic>
      <p:pic>
        <p:nvPicPr>
          <p:cNvPr id="5" name="Image 4">
            <a:extLst>
              <a:ext uri="{FF2B5EF4-FFF2-40B4-BE49-F238E27FC236}">
                <a16:creationId xmlns:a16="http://schemas.microsoft.com/office/drawing/2014/main" id="{F00FFF65-523D-E057-53AA-B74B694DBBEB}"/>
              </a:ext>
            </a:extLst>
          </p:cNvPr>
          <p:cNvPicPr>
            <a:picLocks noChangeAspect="1"/>
          </p:cNvPicPr>
          <p:nvPr/>
        </p:nvPicPr>
        <p:blipFill>
          <a:blip r:embed="rId5"/>
          <a:stretch>
            <a:fillRect/>
          </a:stretch>
        </p:blipFill>
        <p:spPr>
          <a:xfrm>
            <a:off x="4678036" y="1519544"/>
            <a:ext cx="3941645" cy="28941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2881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fr" sz="2020" dirty="0">
                <a:latin typeface="Montserrat"/>
                <a:ea typeface="Montserrat"/>
                <a:cs typeface="Montserrat"/>
                <a:sym typeface="Montserrat"/>
              </a:rPr>
              <a:t>Aperçu de la maquette – Création du menu</a:t>
            </a:r>
            <a:endParaRPr sz="1820" dirty="0">
              <a:solidFill>
                <a:schemeClr val="dk2"/>
              </a:solidFill>
              <a:latin typeface="Montserrat"/>
              <a:ea typeface="Montserrat"/>
              <a:cs typeface="Montserrat"/>
              <a:sym typeface="Montserrat"/>
            </a:endParaRPr>
          </a:p>
        </p:txBody>
      </p:sp>
      <p:sp>
        <p:nvSpPr>
          <p:cNvPr id="77" name="Google Shape;77;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78" name="Google Shape;78;p16"/>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9" name="Google Shape;79;p16"/>
          <p:cNvPicPr preferRelativeResize="0"/>
          <p:nvPr/>
        </p:nvPicPr>
        <p:blipFill>
          <a:blip r:embed="rId3">
            <a:alphaModFix/>
          </a:blip>
          <a:stretch>
            <a:fillRect/>
          </a:stretch>
        </p:blipFill>
        <p:spPr>
          <a:xfrm>
            <a:off x="8469932" y="4802950"/>
            <a:ext cx="674425" cy="340550"/>
          </a:xfrm>
          <a:prstGeom prst="rect">
            <a:avLst/>
          </a:prstGeom>
          <a:noFill/>
          <a:ln>
            <a:noFill/>
          </a:ln>
        </p:spPr>
      </p:pic>
      <p:pic>
        <p:nvPicPr>
          <p:cNvPr id="4" name="Image 3">
            <a:extLst>
              <a:ext uri="{FF2B5EF4-FFF2-40B4-BE49-F238E27FC236}">
                <a16:creationId xmlns:a16="http://schemas.microsoft.com/office/drawing/2014/main" id="{42095244-69E9-0BF1-D3F5-03032C525F7A}"/>
              </a:ext>
            </a:extLst>
          </p:cNvPr>
          <p:cNvPicPr>
            <a:picLocks noChangeAspect="1"/>
          </p:cNvPicPr>
          <p:nvPr/>
        </p:nvPicPr>
        <p:blipFill>
          <a:blip r:embed="rId4"/>
          <a:stretch>
            <a:fillRect/>
          </a:stretch>
        </p:blipFill>
        <p:spPr>
          <a:xfrm>
            <a:off x="211476" y="1421524"/>
            <a:ext cx="3875641" cy="2845676"/>
          </a:xfrm>
          <a:prstGeom prst="rect">
            <a:avLst/>
          </a:prstGeom>
          <a:effectLst>
            <a:outerShdw blurRad="50800" dist="38100" dir="2700000" algn="tl" rotWithShape="0">
              <a:prstClr val="black">
                <a:alpha val="40000"/>
              </a:prstClr>
            </a:outerShdw>
          </a:effectLst>
        </p:spPr>
      </p:pic>
      <p:pic>
        <p:nvPicPr>
          <p:cNvPr id="9" name="Image 8">
            <a:extLst>
              <a:ext uri="{FF2B5EF4-FFF2-40B4-BE49-F238E27FC236}">
                <a16:creationId xmlns:a16="http://schemas.microsoft.com/office/drawing/2014/main" id="{F9B9223F-0087-C349-4033-86C7E0FCEF4D}"/>
              </a:ext>
            </a:extLst>
          </p:cNvPr>
          <p:cNvPicPr>
            <a:picLocks noChangeAspect="1"/>
          </p:cNvPicPr>
          <p:nvPr/>
        </p:nvPicPr>
        <p:blipFill>
          <a:blip r:embed="rId5"/>
          <a:stretch>
            <a:fillRect/>
          </a:stretch>
        </p:blipFill>
        <p:spPr>
          <a:xfrm>
            <a:off x="4572000" y="1421524"/>
            <a:ext cx="3875642" cy="28456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39675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fr" sz="2020" dirty="0">
                <a:latin typeface="Montserrat"/>
                <a:ea typeface="Montserrat"/>
                <a:cs typeface="Montserrat"/>
                <a:sym typeface="Montserrat"/>
              </a:rPr>
              <a:t>Aperçu de la maquette – Modale Login</a:t>
            </a:r>
            <a:endParaRPr sz="1820" dirty="0">
              <a:solidFill>
                <a:schemeClr val="dk2"/>
              </a:solidFill>
              <a:latin typeface="Montserrat"/>
              <a:ea typeface="Montserrat"/>
              <a:cs typeface="Montserrat"/>
              <a:sym typeface="Montserrat"/>
            </a:endParaRPr>
          </a:p>
        </p:txBody>
      </p:sp>
      <p:sp>
        <p:nvSpPr>
          <p:cNvPr id="77" name="Google Shape;77;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78" name="Google Shape;78;p16"/>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9" name="Google Shape;79;p16"/>
          <p:cNvPicPr preferRelativeResize="0"/>
          <p:nvPr/>
        </p:nvPicPr>
        <p:blipFill>
          <a:blip r:embed="rId3">
            <a:alphaModFix/>
          </a:blip>
          <a:stretch>
            <a:fillRect/>
          </a:stretch>
        </p:blipFill>
        <p:spPr>
          <a:xfrm>
            <a:off x="8469932" y="4802950"/>
            <a:ext cx="674425" cy="340550"/>
          </a:xfrm>
          <a:prstGeom prst="rect">
            <a:avLst/>
          </a:prstGeom>
          <a:noFill/>
          <a:ln>
            <a:noFill/>
          </a:ln>
        </p:spPr>
      </p:pic>
      <p:pic>
        <p:nvPicPr>
          <p:cNvPr id="3" name="Image 2">
            <a:extLst>
              <a:ext uri="{FF2B5EF4-FFF2-40B4-BE49-F238E27FC236}">
                <a16:creationId xmlns:a16="http://schemas.microsoft.com/office/drawing/2014/main" id="{91FA5307-7465-9849-5976-AA72B167F40A}"/>
              </a:ext>
            </a:extLst>
          </p:cNvPr>
          <p:cNvPicPr>
            <a:picLocks noChangeAspect="1"/>
          </p:cNvPicPr>
          <p:nvPr/>
        </p:nvPicPr>
        <p:blipFill>
          <a:blip r:embed="rId4"/>
          <a:stretch>
            <a:fillRect/>
          </a:stretch>
        </p:blipFill>
        <p:spPr>
          <a:xfrm>
            <a:off x="947104" y="1223050"/>
            <a:ext cx="1595359" cy="3082355"/>
          </a:xfrm>
          <a:prstGeom prst="rect">
            <a:avLst/>
          </a:prstGeom>
          <a:effectLst>
            <a:outerShdw blurRad="50800" dist="38100" dir="2700000" algn="tl" rotWithShape="0">
              <a:prstClr val="black">
                <a:alpha val="40000"/>
              </a:prstClr>
            </a:outerShdw>
          </a:effectLst>
        </p:spPr>
      </p:pic>
      <p:pic>
        <p:nvPicPr>
          <p:cNvPr id="6" name="Image 5">
            <a:extLst>
              <a:ext uri="{FF2B5EF4-FFF2-40B4-BE49-F238E27FC236}">
                <a16:creationId xmlns:a16="http://schemas.microsoft.com/office/drawing/2014/main" id="{2AB19266-F4D3-9704-46C6-1DBA9DBC799E}"/>
              </a:ext>
            </a:extLst>
          </p:cNvPr>
          <p:cNvPicPr>
            <a:picLocks noChangeAspect="1"/>
          </p:cNvPicPr>
          <p:nvPr/>
        </p:nvPicPr>
        <p:blipFill>
          <a:blip r:embed="rId5"/>
          <a:stretch>
            <a:fillRect/>
          </a:stretch>
        </p:blipFill>
        <p:spPr>
          <a:xfrm>
            <a:off x="3774320" y="1223050"/>
            <a:ext cx="1595360" cy="3082355"/>
          </a:xfrm>
          <a:prstGeom prst="rect">
            <a:avLst/>
          </a:prstGeom>
          <a:effectLst>
            <a:outerShdw blurRad="50800" dist="38100" dir="2700000" algn="tl" rotWithShape="0">
              <a:prstClr val="black">
                <a:alpha val="40000"/>
              </a:prstClr>
            </a:outerShdw>
          </a:effectLst>
        </p:spPr>
      </p:pic>
      <p:pic>
        <p:nvPicPr>
          <p:cNvPr id="8" name="Image 7">
            <a:extLst>
              <a:ext uri="{FF2B5EF4-FFF2-40B4-BE49-F238E27FC236}">
                <a16:creationId xmlns:a16="http://schemas.microsoft.com/office/drawing/2014/main" id="{6255F6A9-8C27-0E09-946A-A261389744B1}"/>
              </a:ext>
            </a:extLst>
          </p:cNvPr>
          <p:cNvPicPr>
            <a:picLocks noChangeAspect="1"/>
          </p:cNvPicPr>
          <p:nvPr/>
        </p:nvPicPr>
        <p:blipFill>
          <a:blip r:embed="rId6"/>
          <a:stretch>
            <a:fillRect/>
          </a:stretch>
        </p:blipFill>
        <p:spPr>
          <a:xfrm>
            <a:off x="6614836" y="1248746"/>
            <a:ext cx="1582060" cy="305665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679373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TotalTime>
  <Words>978</Words>
  <Application>Microsoft Office PowerPoint</Application>
  <PresentationFormat>Affichage à l'écran (16:9)</PresentationFormat>
  <Paragraphs>95</Paragraphs>
  <Slides>21</Slides>
  <Notes>21</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21</vt:i4>
      </vt:variant>
    </vt:vector>
  </HeadingPairs>
  <TitlesOfParts>
    <vt:vector size="25" baseType="lpstr">
      <vt:lpstr>Montserrat</vt:lpstr>
      <vt:lpstr>Arial</vt:lpstr>
      <vt:lpstr>FreightTextPro</vt:lpstr>
      <vt:lpstr>Simple Light</vt:lpstr>
      <vt:lpstr>Présentation PowerPoint</vt:lpstr>
      <vt:lpstr>Présentation PowerPoint</vt:lpstr>
      <vt:lpstr>Contexte du Projet</vt:lpstr>
      <vt:lpstr>Aperçu de la maquette – Landing page/Dashboard </vt:lpstr>
      <vt:lpstr>Aperçu de la maquette – Création du menu </vt:lpstr>
      <vt:lpstr>Aperçu de la maquette – Création du menu</vt:lpstr>
      <vt:lpstr>Aperçu de la maquette – Création du menu</vt:lpstr>
      <vt:lpstr>Aperçu de la maquette – Création du menu</vt:lpstr>
      <vt:lpstr>Aperçu de la maquette – Modale Login</vt:lpstr>
      <vt:lpstr>Méthodologie utilisée</vt:lpstr>
      <vt:lpstr>Choix des technologies - Frontend</vt:lpstr>
      <vt:lpstr>Choix des technologies - Backend</vt:lpstr>
      <vt:lpstr>Choix des technologies - Base de donnée</vt:lpstr>
      <vt:lpstr>Choix des technologies - Résumé</vt:lpstr>
      <vt:lpstr>Spécifications techniques</vt:lpstr>
      <vt:lpstr>Spécifications techniques – Présentation Login</vt:lpstr>
      <vt:lpstr>Suivi du projet avec le Kanban</vt:lpstr>
      <vt:lpstr>Suivi du projet avec le Kanban – découpe des tâches</vt:lpstr>
      <vt:lpstr>Veille Technologique</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kleau</dc:creator>
  <cp:lastModifiedBy>clovis PATOUE</cp:lastModifiedBy>
  <cp:revision>7</cp:revision>
  <dcterms:modified xsi:type="dcterms:W3CDTF">2024-08-10T14:49:45Z</dcterms:modified>
</cp:coreProperties>
</file>